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25"/>
  </p:notesMasterIdLst>
  <p:sldIdLst>
    <p:sldId id="256" r:id="rId3"/>
    <p:sldId id="260" r:id="rId4"/>
    <p:sldId id="262" r:id="rId5"/>
    <p:sldId id="261" r:id="rId6"/>
    <p:sldId id="263" r:id="rId7"/>
    <p:sldId id="265" r:id="rId8"/>
    <p:sldId id="283" r:id="rId9"/>
    <p:sldId id="284" r:id="rId10"/>
    <p:sldId id="264" r:id="rId11"/>
    <p:sldId id="269" r:id="rId12"/>
    <p:sldId id="268" r:id="rId13"/>
    <p:sldId id="267" r:id="rId14"/>
    <p:sldId id="266" r:id="rId15"/>
    <p:sldId id="272" r:id="rId16"/>
    <p:sldId id="273" r:id="rId17"/>
    <p:sldId id="274" r:id="rId18"/>
    <p:sldId id="275" r:id="rId19"/>
    <p:sldId id="281" r:id="rId20"/>
    <p:sldId id="276" r:id="rId21"/>
    <p:sldId id="277" r:id="rId22"/>
    <p:sldId id="278" r:id="rId23"/>
    <p:sldId id="28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0860" autoAdjust="0"/>
  </p:normalViewPr>
  <p:slideViewPr>
    <p:cSldViewPr>
      <p:cViewPr varScale="1">
        <p:scale>
          <a:sx n="68" d="100"/>
          <a:sy n="68" d="100"/>
        </p:scale>
        <p:origin x="1404"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5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presProps" Target="presProps.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notesMaster" Target="notesMasters/notesMaster1.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C43633-912B-4B33-9413-0857A79FA4AE}" type="datetimeFigureOut">
              <a:rPr lang="en-US" smtClean="0"/>
              <a:t>2/2/2025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49751F-0B13-49A4-AA20-9E80138B7DAC}" type="slidenum">
              <a:rPr lang="en-US" smtClean="0"/>
              <a:t>‹#›</a:t>
            </a:fld>
            <a:endParaRPr lang="en-US"/>
          </a:p>
        </p:txBody>
      </p:sp>
    </p:spTree>
    <p:extLst>
      <p:ext uri="{BB962C8B-B14F-4D97-AF65-F5344CB8AC3E}">
        <p14:creationId xmlns:p14="http://schemas.microsoft.com/office/powerpoint/2010/main" val="109759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49751F-0B13-49A4-AA20-9E80138B7DAC}" type="slidenum">
              <a:rPr lang="en-US" smtClean="0"/>
              <a:t>9</a:t>
            </a:fld>
            <a:endParaRPr lang="en-US"/>
          </a:p>
        </p:txBody>
      </p:sp>
    </p:spTree>
    <p:extLst>
      <p:ext uri="{BB962C8B-B14F-4D97-AF65-F5344CB8AC3E}">
        <p14:creationId xmlns:p14="http://schemas.microsoft.com/office/powerpoint/2010/main" val="370835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2/2/2025</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1"/>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2"/>
            <a:ext cx="457200" cy="441325"/>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2"/>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4"/>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4"/>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3"/>
            <a:ext cx="457200" cy="441325"/>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1"/>
            <a:ext cx="6480175"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1"/>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1" y="1575653"/>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3" y="1524001"/>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1"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4"/>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7"/>
            <a:ext cx="457200" cy="441325"/>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1"/>
            <a:ext cx="457200" cy="441325"/>
          </a:xfrm>
        </p:spPr>
        <p:txBody>
          <a:body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1"/>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9"/>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638838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9"/>
            <a:ext cx="457200" cy="441325"/>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1"/>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2/2/2025</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5"/>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comb/>
  </p:transition>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comb/>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18.xml" /></Relationships>
</file>

<file path=ppt/slides/_rels/slide10.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11.png"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13.png"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5.emf"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16.emf" /></Relationships>
</file>

<file path=ppt/slides/_rels/slide16.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18.jpeg" /></Relationships>
</file>

<file path=ppt/slides/_rels/slide17.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emf" /><Relationship Id="rId1" Type="http://schemas.openxmlformats.org/officeDocument/2006/relationships/slideLayout" Target="../slideLayouts/slideLayout7.xml" /><Relationship Id="rId4" Type="http://schemas.openxmlformats.org/officeDocument/2006/relationships/image" Target="../media/image21.emf"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2.png" /></Relationships>
</file>

<file path=ppt/slides/_rels/slide1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5.emf"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depositphotos_244247964-stock-video-driving-car-at-night-time.jpg"/>
          <p:cNvPicPr>
            <a:picLocks noChangeAspect="1"/>
          </p:cNvPicPr>
          <p:nvPr/>
        </p:nvPicPr>
        <p:blipFill>
          <a:blip r:embed="rId2"/>
          <a:stretch>
            <a:fillRect/>
          </a:stretch>
        </p:blipFill>
        <p:spPr>
          <a:xfrm>
            <a:off x="152400" y="1207661"/>
            <a:ext cx="9144000" cy="4962526"/>
          </a:xfrm>
          <a:prstGeom prst="rect">
            <a:avLst/>
          </a:prstGeom>
        </p:spPr>
      </p:pic>
      <p:sp>
        <p:nvSpPr>
          <p:cNvPr id="3" name="Rectangle 2"/>
          <p:cNvSpPr/>
          <p:nvPr/>
        </p:nvSpPr>
        <p:spPr>
          <a:xfrm>
            <a:off x="0" y="2057401"/>
            <a:ext cx="9144000" cy="1200329"/>
          </a:xfrm>
          <a:prstGeom prst="rect">
            <a:avLst/>
          </a:prstGeom>
          <a:noFill/>
          <a:ln>
            <a:noFill/>
          </a:ln>
          <a:effectLst>
            <a:outerShdw blurRad="50800" dist="50800" dir="5400000" algn="ctr" rotWithShape="0">
              <a:srgbClr val="000000">
                <a:alpha val="60000"/>
              </a:srgbClr>
            </a:outerShdw>
          </a:effectLst>
        </p:spPr>
        <p:txBody>
          <a:bodyPr wrap="square" lIns="91440" tIns="45720" rIns="91440" bIns="45720">
            <a:spAutoFit/>
            <a:scene3d>
              <a:camera prst="orthographicFront"/>
              <a:lightRig rig="threePt" dir="t"/>
            </a:scene3d>
            <a:sp3d>
              <a:bevelB w="50800" h="38100" prst="riblet"/>
            </a:sp3d>
          </a:bodyPr>
          <a:lstStyle/>
          <a:p>
            <a:pPr algn="ctr"/>
            <a:r>
              <a:rPr lang="en-US" sz="3600" b="1" cap="none" spc="0" dirty="0">
                <a:ln w="1905"/>
                <a:solidFill>
                  <a:schemeClr val="accent1"/>
                </a:solidFill>
                <a:effectLst>
                  <a:outerShdw blurRad="50800" dist="50800" dir="2700000" algn="tl" rotWithShape="0">
                    <a:schemeClr val="bg1">
                      <a:alpha val="40000"/>
                    </a:schemeClr>
                  </a:outerShdw>
                </a:effectLst>
                <a:latin typeface="Times New Roman" pitchFamily="18" charset="0"/>
                <a:cs typeface="Times New Roman" pitchFamily="18" charset="0"/>
              </a:rPr>
              <a:t>VEHICLE  ACCIDENT  PREVENTION SYSTEM</a:t>
            </a:r>
            <a:endParaRPr lang="en-US" sz="3600" b="1" cap="none" spc="0" dirty="0">
              <a:ln w="1905"/>
              <a:solidFill>
                <a:schemeClr val="accent1"/>
              </a:solidFill>
              <a:effectLst>
                <a:outerShdw blurRad="50800" dist="50800" dir="2700000" algn="tl" rotWithShape="0">
                  <a:schemeClr val="bg1">
                    <a:alpha val="40000"/>
                  </a:scheme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400"/>
            <a:ext cx="1752600" cy="876300"/>
          </a:xfrm>
          <a:prstGeom prst="rect">
            <a:avLst/>
          </a:prstGeom>
        </p:spPr>
      </p:pic>
      <p:cxnSp>
        <p:nvCxnSpPr>
          <p:cNvPr id="5" name="Straight Connector 4"/>
          <p:cNvCxnSpPr/>
          <p:nvPr/>
        </p:nvCxnSpPr>
        <p:spPr>
          <a:xfrm>
            <a:off x="0" y="1141413"/>
            <a:ext cx="91440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6" name="Rectangle 5"/>
          <p:cNvSpPr/>
          <p:nvPr/>
        </p:nvSpPr>
        <p:spPr>
          <a:xfrm>
            <a:off x="2133600" y="2286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cxnSp>
        <p:nvCxnSpPr>
          <p:cNvPr id="9" name="Straight Connector 8"/>
          <p:cNvCxnSpPr/>
          <p:nvPr/>
        </p:nvCxnSpPr>
        <p:spPr>
          <a:xfrm>
            <a:off x="0" y="6246813"/>
            <a:ext cx="91440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2" name="Rectangle 1"/>
          <p:cNvSpPr/>
          <p:nvPr/>
        </p:nvSpPr>
        <p:spPr>
          <a:xfrm>
            <a:off x="6629400" y="4408007"/>
            <a:ext cx="4572000" cy="1200329"/>
          </a:xfrm>
          <a:prstGeom prst="rect">
            <a:avLst/>
          </a:prstGeom>
        </p:spPr>
        <p:txBody>
          <a:bodyPr>
            <a:spAutoFit/>
          </a:bodyPr>
          <a:lstStyle/>
          <a:p>
            <a:r>
              <a:rPr lang="en-IN" dirty="0" err="1">
                <a:solidFill>
                  <a:schemeClr val="bg1"/>
                </a:solidFill>
              </a:rPr>
              <a:t>Vrishal</a:t>
            </a:r>
            <a:r>
              <a:rPr lang="en-IN" dirty="0">
                <a:solidFill>
                  <a:schemeClr val="bg1"/>
                </a:solidFill>
              </a:rPr>
              <a:t> </a:t>
            </a:r>
            <a:r>
              <a:rPr lang="en-IN" dirty="0" err="1">
                <a:solidFill>
                  <a:schemeClr val="bg1"/>
                </a:solidFill>
              </a:rPr>
              <a:t>Chandawarkar</a:t>
            </a:r>
            <a:r>
              <a:rPr lang="en-IN" dirty="0">
                <a:solidFill>
                  <a:schemeClr val="bg1"/>
                </a:solidFill>
              </a:rPr>
              <a:t> (B03)</a:t>
            </a:r>
          </a:p>
          <a:p>
            <a:r>
              <a:rPr lang="en-IN" dirty="0" err="1">
                <a:solidFill>
                  <a:schemeClr val="bg1"/>
                </a:solidFill>
              </a:rPr>
              <a:t>Ritesh</a:t>
            </a:r>
            <a:r>
              <a:rPr lang="en-IN" dirty="0">
                <a:solidFill>
                  <a:schemeClr val="bg1"/>
                </a:solidFill>
              </a:rPr>
              <a:t> </a:t>
            </a:r>
            <a:r>
              <a:rPr lang="en-IN" dirty="0" err="1">
                <a:solidFill>
                  <a:schemeClr val="bg1"/>
                </a:solidFill>
              </a:rPr>
              <a:t>Dolare</a:t>
            </a:r>
            <a:r>
              <a:rPr lang="en-IN" dirty="0">
                <a:solidFill>
                  <a:schemeClr val="bg1"/>
                </a:solidFill>
              </a:rPr>
              <a:t>  (B12)</a:t>
            </a:r>
          </a:p>
          <a:p>
            <a:r>
              <a:rPr lang="en-IN" dirty="0">
                <a:solidFill>
                  <a:schemeClr val="bg1"/>
                </a:solidFill>
              </a:rPr>
              <a:t>Abhishek Gaikwad (B14)</a:t>
            </a:r>
          </a:p>
          <a:p>
            <a:r>
              <a:rPr lang="en-IN" dirty="0" err="1">
                <a:solidFill>
                  <a:schemeClr val="bg1"/>
                </a:solidFill>
              </a:rPr>
              <a:t>Shubham</a:t>
            </a:r>
            <a:r>
              <a:rPr lang="en-IN" dirty="0">
                <a:solidFill>
                  <a:schemeClr val="bg1"/>
                </a:solidFill>
              </a:rPr>
              <a:t> Gaikwad (B15)</a:t>
            </a:r>
          </a:p>
        </p:txBody>
      </p:sp>
      <p:sp>
        <p:nvSpPr>
          <p:cNvPr id="8" name="Rectangle 7"/>
          <p:cNvSpPr/>
          <p:nvPr/>
        </p:nvSpPr>
        <p:spPr>
          <a:xfrm>
            <a:off x="6324600" y="4095931"/>
            <a:ext cx="1492716" cy="369332"/>
          </a:xfrm>
          <a:prstGeom prst="rect">
            <a:avLst/>
          </a:prstGeom>
        </p:spPr>
        <p:txBody>
          <a:bodyPr wrap="none">
            <a:spAutoFit/>
          </a:bodyPr>
          <a:lstStyle/>
          <a:p>
            <a:r>
              <a:rPr lang="en-US" dirty="0">
                <a:solidFill>
                  <a:schemeClr val="bg1"/>
                </a:solidFill>
                <a:latin typeface="Times New Roman" pitchFamily="18" charset="0"/>
                <a:cs typeface="Times New Roman" pitchFamily="18" charset="0"/>
              </a:rPr>
              <a:t>Presented by :</a:t>
            </a:r>
          </a:p>
        </p:txBody>
      </p:sp>
      <p:sp>
        <p:nvSpPr>
          <p:cNvPr id="10" name="Rectangle 9"/>
          <p:cNvSpPr/>
          <p:nvPr/>
        </p:nvSpPr>
        <p:spPr>
          <a:xfrm>
            <a:off x="5371601" y="5735746"/>
            <a:ext cx="3903697" cy="369332"/>
          </a:xfrm>
          <a:prstGeom prst="rect">
            <a:avLst/>
          </a:prstGeom>
        </p:spPr>
        <p:txBody>
          <a:bodyPr wrap="none">
            <a:spAutoFit/>
          </a:bodyPr>
          <a:lstStyle/>
          <a:p>
            <a:pPr marL="342900" indent="-342900"/>
            <a:r>
              <a:rPr lang="en-US" dirty="0">
                <a:solidFill>
                  <a:schemeClr val="bg1"/>
                </a:solidFill>
                <a:latin typeface="Times New Roman" pitchFamily="18" charset="0"/>
                <a:cs typeface="Times New Roman" pitchFamily="18" charset="0"/>
              </a:rPr>
              <a:t>Name of Guide : Mrs. Ashwini </a:t>
            </a:r>
            <a:r>
              <a:rPr lang="en-US" dirty="0" err="1">
                <a:solidFill>
                  <a:schemeClr val="bg1"/>
                </a:solidFill>
                <a:latin typeface="Times New Roman" pitchFamily="18" charset="0"/>
                <a:cs typeface="Times New Roman" pitchFamily="18" charset="0"/>
              </a:rPr>
              <a:t>Shinde</a:t>
            </a:r>
            <a:r>
              <a:rPr lang="en-US" dirty="0">
                <a:solidFill>
                  <a:schemeClr val="bg1"/>
                </a:solidFill>
                <a:latin typeface="Times New Roman" pitchFamily="18" charset="0"/>
                <a:cs typeface="Times New Roman" pitchFamily="18" charset="0"/>
              </a:rPr>
              <a:t> </a:t>
            </a:r>
          </a:p>
        </p:txBody>
      </p:sp>
    </p:spTree>
  </p:cSld>
  <p:clrMapOvr>
    <a:overrideClrMapping bg1="lt1" tx1="dk1" bg2="lt2" tx2="dk2" accent1="accent1" accent2="accent2" accent3="accent3" accent4="accent4" accent5="accent5" accent6="accent6" hlink="hlink" folHlink="folHlink"/>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1025" name="Rectangle 1"/>
          <p:cNvSpPr>
            <a:spLocks noChangeArrowheads="1"/>
          </p:cNvSpPr>
          <p:nvPr/>
        </p:nvSpPr>
        <p:spPr bwMode="auto">
          <a:xfrm>
            <a:off x="4191000" y="2667000"/>
            <a:ext cx="45720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1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Specifications: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8-bit microcontroller</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5V Supply Voltage</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40 pins, out of which 32 are used for Input and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4 </a:t>
            </a:r>
            <a:r>
              <a:rPr kumimoji="0" lang="en-US" sz="1600" b="0" i="0" u="none" strike="noStrike" cap="none" normalizeH="0" baseline="0" dirty="0" err="1">
                <a:ln>
                  <a:noFill/>
                </a:ln>
                <a:solidFill>
                  <a:schemeClr val="tx1"/>
                </a:solidFill>
                <a:effectLst/>
                <a:latin typeface="Calibri" pitchFamily="34" charset="0"/>
                <a:ea typeface="Times New Roman" pitchFamily="18" charset="0"/>
                <a:cs typeface="Calibri" pitchFamily="34" charset="0"/>
              </a:rPr>
              <a:t>kB</a:t>
            </a: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ROM</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128 bytes RAM</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2 16-bit Timers or Counters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Serial  Data transfer pins- </a:t>
            </a:r>
            <a:r>
              <a:rPr kumimoji="0" lang="en-US" sz="1600" b="0" i="0" u="none" strike="noStrike" cap="none" normalizeH="0" baseline="0" dirty="0" err="1">
                <a:ln>
                  <a:noFill/>
                </a:ln>
                <a:solidFill>
                  <a:schemeClr val="tx1"/>
                </a:solidFill>
                <a:effectLst/>
                <a:latin typeface="Calibri" pitchFamily="34" charset="0"/>
                <a:ea typeface="Times New Roman" pitchFamily="18" charset="0"/>
                <a:cs typeface="Calibri" pitchFamily="34" charset="0"/>
              </a:rPr>
              <a:t>TxD</a:t>
            </a: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and </a:t>
            </a:r>
            <a:r>
              <a:rPr kumimoji="0" lang="en-US" sz="1600" b="0" i="0" u="none" strike="noStrike" cap="none" normalizeH="0" baseline="0" dirty="0" err="1">
                <a:ln>
                  <a:noFill/>
                </a:ln>
                <a:solidFill>
                  <a:schemeClr val="tx1"/>
                </a:solidFill>
                <a:effectLst/>
                <a:latin typeface="Calibri" pitchFamily="34" charset="0"/>
                <a:ea typeface="Times New Roman" pitchFamily="18" charset="0"/>
                <a:cs typeface="Calibri" pitchFamily="34" charset="0"/>
              </a:rPr>
              <a:t>RxD</a:t>
            </a: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for transferring and receiving data serially</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2 External Interrupt pins- INT0 and INT1</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11.0596 MHz Crystal   </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 name="TextBox 5"/>
          <p:cNvSpPr txBox="1"/>
          <p:nvPr/>
        </p:nvSpPr>
        <p:spPr>
          <a:xfrm>
            <a:off x="533400" y="1676400"/>
            <a:ext cx="3224794" cy="400110"/>
          </a:xfrm>
          <a:prstGeom prst="rect">
            <a:avLst/>
          </a:prstGeom>
          <a:noFill/>
        </p:spPr>
        <p:txBody>
          <a:bodyPr wrap="none" rtlCol="0">
            <a:spAutoFit/>
          </a:bodyPr>
          <a:lstStyle/>
          <a:p>
            <a:r>
              <a:rPr lang="en-US" sz="2000" b="1" dirty="0">
                <a:latin typeface="Times New Roman" pitchFamily="18" charset="0"/>
                <a:cs typeface="Times New Roman" pitchFamily="18" charset="0"/>
              </a:rPr>
              <a:t>1. AT89S52 Microcontroller</a:t>
            </a:r>
          </a:p>
        </p:txBody>
      </p:sp>
      <p:sp>
        <p:nvSpPr>
          <p:cNvPr id="1027" name="AutoShape 3" descr="My TechnoCare AT89S52 IC ATMEL 8051 Microcontroller Chip + 40 Pin DIP Mount  IC Socket | 8 Bit Microprocessor 8Kb ISP(in System Programming) Flash  Memory Up to 33MHz Clock Frequency Speed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9" name="AutoShape 5" descr="My TechnoCare AT89S52 IC ATMEL 8051 Microcontroller Chip + 40 Pin DIP Mount  IC Socket | 8 Bit Microprocessor 8Kb ISP(in System Programming) Flash  Memory Up to 33MHz Clock Frequency Speed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81h8rKqUmvL._SL1500_.jpg"/>
          <p:cNvPicPr>
            <a:picLocks noChangeAspect="1"/>
          </p:cNvPicPr>
          <p:nvPr/>
        </p:nvPicPr>
        <p:blipFill>
          <a:blip r:embed="rId3" cstate="print"/>
          <a:stretch>
            <a:fillRect/>
          </a:stretch>
        </p:blipFill>
        <p:spPr>
          <a:xfrm>
            <a:off x="1371600" y="2438400"/>
            <a:ext cx="2065325" cy="3200400"/>
          </a:xfrm>
          <a:prstGeom prst="rect">
            <a:avLst/>
          </a:prstGeom>
        </p:spPr>
      </p:pic>
    </p:spTree>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pic>
        <p:nvPicPr>
          <p:cNvPr id="5" name="Picture 4"/>
          <p:cNvPicPr/>
          <p:nvPr/>
        </p:nvPicPr>
        <p:blipFill>
          <a:blip r:embed="rId3"/>
          <a:srcRect/>
          <a:stretch>
            <a:fillRect/>
          </a:stretch>
        </p:blipFill>
        <p:spPr bwMode="auto">
          <a:xfrm>
            <a:off x="685800" y="1905000"/>
            <a:ext cx="2743200" cy="1676400"/>
          </a:xfrm>
          <a:prstGeom prst="rect">
            <a:avLst/>
          </a:prstGeom>
          <a:noFill/>
          <a:ln w="9525">
            <a:noFill/>
            <a:miter lim="800000"/>
            <a:headEnd/>
            <a:tailEnd/>
          </a:ln>
        </p:spPr>
      </p:pic>
      <p:sp>
        <p:nvSpPr>
          <p:cNvPr id="6" name="TextBox 5"/>
          <p:cNvSpPr txBox="1"/>
          <p:nvPr/>
        </p:nvSpPr>
        <p:spPr>
          <a:xfrm>
            <a:off x="726533" y="1447800"/>
            <a:ext cx="2321469" cy="400110"/>
          </a:xfrm>
          <a:prstGeom prst="rect">
            <a:avLst/>
          </a:prstGeom>
          <a:noFill/>
        </p:spPr>
        <p:txBody>
          <a:bodyPr wrap="none" rtlCol="0">
            <a:spAutoFit/>
          </a:bodyPr>
          <a:lstStyle/>
          <a:p>
            <a:r>
              <a:rPr lang="en-US" sz="2000" b="1" dirty="0">
                <a:latin typeface="Times New Roman" pitchFamily="18" charset="0"/>
                <a:cs typeface="Times New Roman" pitchFamily="18" charset="0"/>
              </a:rPr>
              <a:t>2. Eye Blink Sensor</a:t>
            </a:r>
          </a:p>
        </p:txBody>
      </p:sp>
      <p:sp>
        <p:nvSpPr>
          <p:cNvPr id="7" name="Rectangle 1"/>
          <p:cNvSpPr>
            <a:spLocks noChangeArrowheads="1"/>
          </p:cNvSpPr>
          <p:nvPr/>
        </p:nvSpPr>
        <p:spPr bwMode="auto">
          <a:xfrm>
            <a:off x="4114800" y="1905000"/>
            <a:ext cx="45720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en-US" sz="1600" b="1" dirty="0">
                <a:latin typeface="Arial" pitchFamily="34" charset="0"/>
                <a:cs typeface="Arial" pitchFamily="34" charset="0"/>
              </a:rPr>
              <a:t>Specifications:</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1600" dirty="0">
                <a:latin typeface="Arial" pitchFamily="34" charset="0"/>
                <a:cs typeface="Arial" pitchFamily="34" charset="0"/>
              </a:rPr>
              <a:t>Supply</a:t>
            </a:r>
            <a:r>
              <a:rPr kumimoji="0" lang="en-US" sz="1600" b="0" i="0" u="none" strike="noStrike" cap="none" normalizeH="0" dirty="0">
                <a:ln>
                  <a:noFill/>
                </a:ln>
                <a:solidFill>
                  <a:schemeClr val="tx1"/>
                </a:solidFill>
                <a:effectLst/>
                <a:latin typeface="Arial" pitchFamily="34" charset="0"/>
                <a:cs typeface="Arial" pitchFamily="34" charset="0"/>
              </a:rPr>
              <a:t> Voltage required : 5V</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1600" baseline="0" dirty="0">
                <a:latin typeface="Arial" pitchFamily="34" charset="0"/>
                <a:cs typeface="Arial" pitchFamily="34" charset="0"/>
              </a:rPr>
              <a:t>Output </a:t>
            </a:r>
            <a:r>
              <a:rPr lang="en-US" sz="1600" baseline="0" dirty="0" err="1">
                <a:latin typeface="Arial" pitchFamily="34" charset="0"/>
                <a:cs typeface="Arial" pitchFamily="34" charset="0"/>
              </a:rPr>
              <a:t>Volage</a:t>
            </a:r>
            <a:r>
              <a:rPr lang="en-US" sz="1600" dirty="0">
                <a:latin typeface="Arial" pitchFamily="34" charset="0"/>
                <a:cs typeface="Arial" pitchFamily="34" charset="0"/>
              </a:rPr>
              <a:t> : 5V</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1600" dirty="0">
                <a:latin typeface="Arial" pitchFamily="34" charset="0"/>
                <a:cs typeface="Arial" pitchFamily="34" charset="0"/>
              </a:rPr>
              <a:t>Eyes closed : Output- HIGH</a:t>
            </a:r>
          </a:p>
          <a:p>
            <a:pPr fontAlgn="base">
              <a:spcBef>
                <a:spcPct val="0"/>
              </a:spcBef>
              <a:spcAft>
                <a:spcPct val="0"/>
              </a:spcAft>
            </a:pPr>
            <a:r>
              <a:rPr lang="en-US" sz="1600" dirty="0">
                <a:latin typeface="Arial" pitchFamily="34" charset="0"/>
                <a:cs typeface="Arial" pitchFamily="34" charset="0"/>
              </a:rPr>
              <a:t>  Eyes open : Output- LOW</a:t>
            </a:r>
          </a:p>
          <a:p>
            <a:pPr marL="0" marR="0" lvl="0" indent="0" algn="l" defTabSz="914400" rtl="0" eaLnBrk="1" fontAlgn="base" latinLnBrk="0" hangingPunct="1">
              <a:lnSpc>
                <a:spcPct val="100000"/>
              </a:lnSpc>
              <a:spcBef>
                <a:spcPct val="0"/>
              </a:spcBef>
              <a:spcAft>
                <a:spcPct val="0"/>
              </a:spcAft>
              <a:buClrTx/>
              <a:buSzTx/>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8" name="TextBox 7"/>
          <p:cNvSpPr txBox="1"/>
          <p:nvPr/>
        </p:nvSpPr>
        <p:spPr>
          <a:xfrm>
            <a:off x="762002" y="3867090"/>
            <a:ext cx="2789803" cy="400110"/>
          </a:xfrm>
          <a:prstGeom prst="rect">
            <a:avLst/>
          </a:prstGeom>
          <a:noFill/>
        </p:spPr>
        <p:txBody>
          <a:bodyPr wrap="none" rtlCol="0">
            <a:spAutoFit/>
          </a:bodyPr>
          <a:lstStyle/>
          <a:p>
            <a:r>
              <a:rPr lang="en-US" sz="2000" b="1" dirty="0">
                <a:latin typeface="Times New Roman" pitchFamily="18" charset="0"/>
                <a:cs typeface="Times New Roman" pitchFamily="18" charset="0"/>
              </a:rPr>
              <a:t>3. MQ-3 Alcohol Sensor</a:t>
            </a:r>
          </a:p>
        </p:txBody>
      </p:sp>
      <p:sp>
        <p:nvSpPr>
          <p:cNvPr id="9" name="Rectangle 1"/>
          <p:cNvSpPr>
            <a:spLocks noChangeArrowheads="1"/>
          </p:cNvSpPr>
          <p:nvPr/>
        </p:nvSpPr>
        <p:spPr bwMode="auto">
          <a:xfrm>
            <a:off x="4267200" y="4267200"/>
            <a:ext cx="4572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en-US" sz="1600" b="1" dirty="0">
                <a:latin typeface="Arial" pitchFamily="34" charset="0"/>
                <a:cs typeface="Arial" pitchFamily="34" charset="0"/>
              </a:rPr>
              <a:t>Specifications:</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1600" dirty="0">
                <a:latin typeface="Arial" pitchFamily="34" charset="0"/>
                <a:cs typeface="Arial" pitchFamily="34" charset="0"/>
              </a:rPr>
              <a:t>Supply</a:t>
            </a:r>
            <a:r>
              <a:rPr kumimoji="0" lang="en-US" sz="1600" b="0" i="0" u="none" strike="noStrike" cap="none" normalizeH="0" dirty="0">
                <a:ln>
                  <a:noFill/>
                </a:ln>
                <a:solidFill>
                  <a:schemeClr val="tx1"/>
                </a:solidFill>
                <a:effectLst/>
                <a:latin typeface="Arial" pitchFamily="34" charset="0"/>
                <a:cs typeface="Arial" pitchFamily="34" charset="0"/>
              </a:rPr>
              <a:t> Voltage required : 5V</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1600" baseline="0" dirty="0">
                <a:latin typeface="Arial" pitchFamily="34" charset="0"/>
                <a:cs typeface="Arial" pitchFamily="34" charset="0"/>
              </a:rPr>
              <a:t>Output </a:t>
            </a:r>
            <a:r>
              <a:rPr lang="en-US" sz="1600" baseline="0" dirty="0" err="1">
                <a:latin typeface="Arial" pitchFamily="34" charset="0"/>
                <a:cs typeface="Arial" pitchFamily="34" charset="0"/>
              </a:rPr>
              <a:t>Volage</a:t>
            </a:r>
            <a:r>
              <a:rPr lang="en-US" sz="1600" baseline="0" dirty="0">
                <a:latin typeface="Arial" pitchFamily="34" charset="0"/>
                <a:cs typeface="Arial" pitchFamily="34" charset="0"/>
              </a:rPr>
              <a:t> (Max) </a:t>
            </a:r>
            <a:r>
              <a:rPr lang="en-US" sz="1600" dirty="0">
                <a:latin typeface="Arial" pitchFamily="34" charset="0"/>
                <a:cs typeface="Arial" pitchFamily="34" charset="0"/>
              </a:rPr>
              <a:t> : 5V</a:t>
            </a:r>
          </a:p>
          <a:p>
            <a:pPr marL="0" marR="0" lvl="0" indent="0" algn="l" defTabSz="914400" rtl="0" eaLnBrk="1" fontAlgn="base" latinLnBrk="0" hangingPunct="1">
              <a:lnSpc>
                <a:spcPct val="100000"/>
              </a:lnSpc>
              <a:spcBef>
                <a:spcPct val="0"/>
              </a:spcBef>
              <a:spcAft>
                <a:spcPct val="0"/>
              </a:spcAft>
              <a:buClrTx/>
              <a:buSzTx/>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p:cNvPicPr/>
          <p:nvPr/>
        </p:nvPicPr>
        <p:blipFill>
          <a:blip r:embed="rId4" cstate="print"/>
          <a:srcRect/>
          <a:stretch>
            <a:fillRect/>
          </a:stretch>
        </p:blipFill>
        <p:spPr bwMode="auto">
          <a:xfrm>
            <a:off x="1219200" y="4419600"/>
            <a:ext cx="2057400" cy="1676400"/>
          </a:xfrm>
          <a:prstGeom prst="rect">
            <a:avLst/>
          </a:prstGeom>
          <a:noFill/>
          <a:ln w="9525">
            <a:noFill/>
            <a:miter lim="800000"/>
            <a:headEnd/>
            <a:tailEnd/>
          </a:ln>
        </p:spPr>
      </p:pic>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Rectangle 4"/>
          <p:cNvSpPr/>
          <p:nvPr/>
        </p:nvSpPr>
        <p:spPr>
          <a:xfrm>
            <a:off x="0" y="1600200"/>
            <a:ext cx="3276600" cy="400110"/>
          </a:xfrm>
          <a:prstGeom prst="rect">
            <a:avLst/>
          </a:prstGeom>
        </p:spPr>
        <p:txBody>
          <a:bodyPr wrap="square">
            <a:spAutoFit/>
          </a:bodyPr>
          <a:lstStyle/>
          <a:p>
            <a:pPr marL="1257300" lvl="2" indent="-342900"/>
            <a:r>
              <a:rPr lang="en-US" sz="2000" b="1" dirty="0">
                <a:latin typeface="Times New Roman" pitchFamily="18" charset="0"/>
                <a:cs typeface="Times New Roman" pitchFamily="18" charset="0"/>
              </a:rPr>
              <a:t>4. IR sensors</a:t>
            </a:r>
          </a:p>
        </p:txBody>
      </p:sp>
      <p:pic>
        <p:nvPicPr>
          <p:cNvPr id="6" name="Picture 5"/>
          <p:cNvPicPr/>
          <p:nvPr/>
        </p:nvPicPr>
        <p:blipFill>
          <a:blip r:embed="rId3"/>
          <a:srcRect/>
          <a:stretch>
            <a:fillRect/>
          </a:stretch>
        </p:blipFill>
        <p:spPr bwMode="auto">
          <a:xfrm>
            <a:off x="1036154" y="2057400"/>
            <a:ext cx="1630847" cy="1630846"/>
          </a:xfrm>
          <a:prstGeom prst="rect">
            <a:avLst/>
          </a:prstGeom>
          <a:noFill/>
          <a:ln w="9525">
            <a:noFill/>
            <a:miter lim="800000"/>
            <a:headEnd/>
            <a:tailEnd/>
          </a:ln>
        </p:spPr>
      </p:pic>
      <p:sp>
        <p:nvSpPr>
          <p:cNvPr id="7" name="TextBox 6"/>
          <p:cNvSpPr txBox="1"/>
          <p:nvPr/>
        </p:nvSpPr>
        <p:spPr>
          <a:xfrm>
            <a:off x="3810002" y="1979474"/>
            <a:ext cx="3522887" cy="1754326"/>
          </a:xfrm>
          <a:prstGeom prst="rect">
            <a:avLst/>
          </a:prstGeom>
          <a:noFill/>
        </p:spPr>
        <p:txBody>
          <a:bodyPr wrap="none" rtlCol="0">
            <a:spAutoFit/>
          </a:bodyPr>
          <a:lstStyle/>
          <a:p>
            <a:r>
              <a:rPr lang="en-US" b="1" dirty="0">
                <a:latin typeface="Times New Roman" pitchFamily="18" charset="0"/>
                <a:cs typeface="Times New Roman" pitchFamily="18" charset="0"/>
              </a:rPr>
              <a:t>Specifications:</a:t>
            </a:r>
          </a:p>
          <a:p>
            <a:pPr>
              <a:buFont typeface="Arial" pitchFamily="34" charset="0"/>
              <a:buChar char="•"/>
            </a:pPr>
            <a:r>
              <a:rPr lang="en-US" dirty="0">
                <a:latin typeface="Times New Roman" pitchFamily="18" charset="0"/>
                <a:cs typeface="Times New Roman" pitchFamily="18" charset="0"/>
              </a:rPr>
              <a:t>Supply Voltage: 5V</a:t>
            </a:r>
          </a:p>
          <a:p>
            <a:pPr>
              <a:buFont typeface="Arial" pitchFamily="34" charset="0"/>
              <a:buChar char="•"/>
            </a:pPr>
            <a:r>
              <a:rPr lang="en-US" dirty="0">
                <a:latin typeface="Times New Roman" pitchFamily="18" charset="0"/>
                <a:cs typeface="Times New Roman" pitchFamily="18" charset="0"/>
              </a:rPr>
              <a:t>Wavelength range: 780nm to 1mm </a:t>
            </a:r>
          </a:p>
          <a:p>
            <a:pPr>
              <a:buFont typeface="Arial" pitchFamily="34" charset="0"/>
              <a:buChar char="•"/>
            </a:pPr>
            <a:r>
              <a:rPr lang="en-US" dirty="0">
                <a:latin typeface="Times New Roman" pitchFamily="18" charset="0"/>
                <a:cs typeface="Times New Roman" pitchFamily="18" charset="0"/>
              </a:rPr>
              <a:t>Distance Range : 2cm to 20cm </a:t>
            </a:r>
          </a:p>
          <a:p>
            <a:pPr>
              <a:buFont typeface="Arial" pitchFamily="34" charset="0"/>
              <a:buChar char="•"/>
            </a:pPr>
            <a:r>
              <a:rPr lang="en-US" dirty="0">
                <a:latin typeface="Times New Roman" pitchFamily="18" charset="0"/>
                <a:cs typeface="Times New Roman" pitchFamily="18" charset="0"/>
              </a:rPr>
              <a:t>Angular range : 0 to 35 degrees</a:t>
            </a:r>
          </a:p>
          <a:p>
            <a:endParaRPr lang="en-US" dirty="0"/>
          </a:p>
        </p:txBody>
      </p:sp>
      <p:sp>
        <p:nvSpPr>
          <p:cNvPr id="8" name="Rectangle 7"/>
          <p:cNvSpPr/>
          <p:nvPr/>
        </p:nvSpPr>
        <p:spPr>
          <a:xfrm>
            <a:off x="0" y="4114800"/>
            <a:ext cx="3962400" cy="400110"/>
          </a:xfrm>
          <a:prstGeom prst="rect">
            <a:avLst/>
          </a:prstGeom>
        </p:spPr>
        <p:txBody>
          <a:bodyPr wrap="square">
            <a:spAutoFit/>
          </a:bodyPr>
          <a:lstStyle/>
          <a:p>
            <a:pPr marL="800100" lvl="1" indent="-342900"/>
            <a:r>
              <a:rPr lang="en-US" sz="2000" b="1" dirty="0">
                <a:latin typeface="Times New Roman" pitchFamily="18" charset="0"/>
                <a:cs typeface="Times New Roman" pitchFamily="18" charset="0"/>
              </a:rPr>
              <a:t>		5. Gear motors</a:t>
            </a:r>
          </a:p>
        </p:txBody>
      </p:sp>
      <p:pic>
        <p:nvPicPr>
          <p:cNvPr id="9" name="Picture 8"/>
          <p:cNvPicPr/>
          <p:nvPr/>
        </p:nvPicPr>
        <p:blipFill>
          <a:blip r:embed="rId4"/>
          <a:srcRect/>
          <a:stretch>
            <a:fillRect/>
          </a:stretch>
        </p:blipFill>
        <p:spPr bwMode="auto">
          <a:xfrm>
            <a:off x="1066801" y="4572001"/>
            <a:ext cx="1630847" cy="1356962"/>
          </a:xfrm>
          <a:prstGeom prst="rect">
            <a:avLst/>
          </a:prstGeom>
          <a:noFill/>
          <a:ln w="9525">
            <a:noFill/>
            <a:miter lim="800000"/>
            <a:headEnd/>
            <a:tailEnd/>
          </a:ln>
        </p:spPr>
      </p:pic>
      <p:sp>
        <p:nvSpPr>
          <p:cNvPr id="10" name="TextBox 9"/>
          <p:cNvSpPr txBox="1"/>
          <p:nvPr/>
        </p:nvSpPr>
        <p:spPr>
          <a:xfrm>
            <a:off x="3810000" y="4341674"/>
            <a:ext cx="2955040" cy="1754326"/>
          </a:xfrm>
          <a:prstGeom prst="rect">
            <a:avLst/>
          </a:prstGeom>
          <a:noFill/>
        </p:spPr>
        <p:txBody>
          <a:bodyPr wrap="none" rtlCol="0">
            <a:spAutoFit/>
          </a:bodyPr>
          <a:lstStyle/>
          <a:p>
            <a:r>
              <a:rPr lang="en-US" b="1" dirty="0">
                <a:latin typeface="Times New Roman" pitchFamily="18" charset="0"/>
                <a:cs typeface="Times New Roman" pitchFamily="18" charset="0"/>
              </a:rPr>
              <a:t>Specifications: </a:t>
            </a:r>
          </a:p>
          <a:p>
            <a:pPr lvl="0"/>
            <a:r>
              <a:rPr lang="en-US" dirty="0">
                <a:latin typeface="Times New Roman" pitchFamily="18" charset="0"/>
                <a:cs typeface="Times New Roman" pitchFamily="18" charset="0"/>
              </a:rPr>
              <a:t>Operating Voltage: 3V to 12V</a:t>
            </a:r>
          </a:p>
          <a:p>
            <a:pPr lvl="0"/>
            <a:r>
              <a:rPr lang="en-US" dirty="0">
                <a:latin typeface="Times New Roman" pitchFamily="18" charset="0"/>
                <a:cs typeface="Times New Roman" pitchFamily="18" charset="0"/>
              </a:rPr>
              <a:t>Speed: 150 RPM</a:t>
            </a:r>
          </a:p>
          <a:p>
            <a:pPr lvl="0"/>
            <a:r>
              <a:rPr lang="en-US" dirty="0">
                <a:latin typeface="Times New Roman" pitchFamily="18" charset="0"/>
                <a:cs typeface="Times New Roman" pitchFamily="18" charset="0"/>
              </a:rPr>
              <a:t>Torque: 0.35 </a:t>
            </a:r>
            <a:r>
              <a:rPr lang="en-US" dirty="0" err="1">
                <a:latin typeface="Times New Roman" pitchFamily="18" charset="0"/>
                <a:cs typeface="Times New Roman" pitchFamily="18" charset="0"/>
              </a:rPr>
              <a:t>kgcm</a:t>
            </a:r>
            <a:endParaRPr lang="en-US"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dirty="0"/>
          </a:p>
        </p:txBody>
      </p:sp>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1752600" cy="876300"/>
          </a:xfrm>
          <a:prstGeom prst="rect">
            <a:avLst/>
          </a:prstGeom>
        </p:spPr>
      </p:pic>
      <p:cxnSp>
        <p:nvCxnSpPr>
          <p:cNvPr id="3" name="Straight Connector 2"/>
          <p:cNvCxnSpPr/>
          <p:nvPr/>
        </p:nvCxnSpPr>
        <p:spPr>
          <a:xfrm>
            <a:off x="152400" y="1293813"/>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4097" name="Rectangle 1"/>
          <p:cNvSpPr>
            <a:spLocks noChangeArrowheads="1"/>
          </p:cNvSpPr>
          <p:nvPr/>
        </p:nvSpPr>
        <p:spPr bwMode="auto">
          <a:xfrm>
            <a:off x="762002" y="1581090"/>
            <a:ext cx="2730427"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457200" algn="l"/>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6. L293D Motor Driver</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6" name="Picture 5"/>
          <p:cNvPicPr/>
          <p:nvPr/>
        </p:nvPicPr>
        <p:blipFill>
          <a:blip r:embed="rId3"/>
          <a:srcRect/>
          <a:stretch>
            <a:fillRect/>
          </a:stretch>
        </p:blipFill>
        <p:spPr bwMode="auto">
          <a:xfrm>
            <a:off x="914400" y="2133600"/>
            <a:ext cx="2971800" cy="1676400"/>
          </a:xfrm>
          <a:prstGeom prst="rect">
            <a:avLst/>
          </a:prstGeom>
          <a:noFill/>
          <a:ln w="9525">
            <a:noFill/>
            <a:miter lim="800000"/>
            <a:headEnd/>
            <a:tailEnd/>
          </a:ln>
        </p:spPr>
      </p:pic>
      <p:sp>
        <p:nvSpPr>
          <p:cNvPr id="7" name="TextBox 6"/>
          <p:cNvSpPr txBox="1"/>
          <p:nvPr/>
        </p:nvSpPr>
        <p:spPr>
          <a:xfrm>
            <a:off x="4191002" y="2381072"/>
            <a:ext cx="3702039" cy="1200329"/>
          </a:xfrm>
          <a:prstGeom prst="rect">
            <a:avLst/>
          </a:prstGeom>
          <a:noFill/>
        </p:spPr>
        <p:txBody>
          <a:bodyPr wrap="none" rtlCol="0">
            <a:spAutoFit/>
          </a:bodyPr>
          <a:lstStyle/>
          <a:p>
            <a:r>
              <a:rPr lang="en-US" b="1" dirty="0">
                <a:latin typeface="Times New Roman" pitchFamily="18" charset="0"/>
                <a:cs typeface="Times New Roman" pitchFamily="18" charset="0"/>
              </a:rPr>
              <a:t>Specifications:</a:t>
            </a:r>
          </a:p>
          <a:p>
            <a:pPr>
              <a:buFont typeface="Arial" pitchFamily="34" charset="0"/>
              <a:buChar char="•"/>
            </a:pPr>
            <a:r>
              <a:rPr lang="en-US" dirty="0">
                <a:latin typeface="Times New Roman" pitchFamily="18" charset="0"/>
                <a:cs typeface="Times New Roman" pitchFamily="18" charset="0"/>
              </a:rPr>
              <a:t>Supply Voltage Range  : 4.5V to 36V</a:t>
            </a:r>
          </a:p>
          <a:p>
            <a:pPr>
              <a:buFont typeface="Arial" pitchFamily="34" charset="0"/>
              <a:buChar char="•"/>
            </a:pPr>
            <a:r>
              <a:rPr lang="en-US" dirty="0">
                <a:latin typeface="Times New Roman" pitchFamily="18" charset="0"/>
                <a:cs typeface="Times New Roman" pitchFamily="18" charset="0"/>
              </a:rPr>
              <a:t>Input voltage(Min.) : 5V</a:t>
            </a:r>
          </a:p>
          <a:p>
            <a:pPr>
              <a:buFont typeface="Arial" pitchFamily="34" charset="0"/>
              <a:buChar char="•"/>
            </a:pPr>
            <a:r>
              <a:rPr lang="en-US" dirty="0">
                <a:latin typeface="Times New Roman" pitchFamily="18" charset="0"/>
                <a:cs typeface="Times New Roman" pitchFamily="18" charset="0"/>
              </a:rPr>
              <a:t>Maximum current : 600mA</a:t>
            </a:r>
          </a:p>
        </p:txBody>
      </p:sp>
      <p:pic>
        <p:nvPicPr>
          <p:cNvPr id="8" name="Picture 7"/>
          <p:cNvPicPr/>
          <p:nvPr/>
        </p:nvPicPr>
        <p:blipFill>
          <a:blip r:embed="rId4"/>
          <a:srcRect/>
          <a:stretch>
            <a:fillRect/>
          </a:stretch>
        </p:blipFill>
        <p:spPr bwMode="auto">
          <a:xfrm>
            <a:off x="1295402" y="4419601"/>
            <a:ext cx="1889263" cy="1821944"/>
          </a:xfrm>
          <a:prstGeom prst="rect">
            <a:avLst/>
          </a:prstGeom>
          <a:noFill/>
          <a:ln w="9525">
            <a:noFill/>
            <a:miter lim="800000"/>
            <a:headEnd/>
            <a:tailEnd/>
          </a:ln>
        </p:spPr>
      </p:pic>
      <p:sp>
        <p:nvSpPr>
          <p:cNvPr id="9" name="Rectangle 1"/>
          <p:cNvSpPr>
            <a:spLocks noChangeArrowheads="1"/>
          </p:cNvSpPr>
          <p:nvPr/>
        </p:nvSpPr>
        <p:spPr bwMode="auto">
          <a:xfrm>
            <a:off x="762001" y="3943290"/>
            <a:ext cx="970137"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457200" algn="l"/>
              </a:tabLst>
            </a:pPr>
            <a:r>
              <a:rPr lang="en-US" sz="2000" b="1" dirty="0">
                <a:latin typeface="Times New Roman" pitchFamily="18" charset="0"/>
                <a:ea typeface="Times New Roman" pitchFamily="18" charset="0"/>
                <a:cs typeface="Times New Roman" pitchFamily="18" charset="0"/>
              </a:rPr>
              <a:t>7</a:t>
            </a: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LED</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 name="TextBox 9"/>
          <p:cNvSpPr txBox="1"/>
          <p:nvPr/>
        </p:nvSpPr>
        <p:spPr>
          <a:xfrm>
            <a:off x="4191000" y="4514672"/>
            <a:ext cx="2428870" cy="1200329"/>
          </a:xfrm>
          <a:prstGeom prst="rect">
            <a:avLst/>
          </a:prstGeom>
          <a:noFill/>
        </p:spPr>
        <p:txBody>
          <a:bodyPr wrap="none" rtlCol="0">
            <a:spAutoFit/>
          </a:bodyPr>
          <a:lstStyle/>
          <a:p>
            <a:r>
              <a:rPr lang="en-US" b="1" dirty="0">
                <a:latin typeface="Times New Roman" pitchFamily="18" charset="0"/>
                <a:cs typeface="Times New Roman" pitchFamily="18" charset="0"/>
              </a:rPr>
              <a:t>Specifications:</a:t>
            </a:r>
          </a:p>
          <a:p>
            <a:pPr lvl="0"/>
            <a:r>
              <a:rPr lang="en-US" dirty="0">
                <a:latin typeface="Times New Roman" pitchFamily="18" charset="0"/>
                <a:cs typeface="Times New Roman" pitchFamily="18" charset="0"/>
              </a:rPr>
              <a:t>Forward Voltage: 2.2V</a:t>
            </a:r>
          </a:p>
          <a:p>
            <a:pPr lvl="0"/>
            <a:r>
              <a:rPr lang="en-US" dirty="0">
                <a:latin typeface="Times New Roman" pitchFamily="18" charset="0"/>
                <a:cs typeface="Times New Roman" pitchFamily="18" charset="0"/>
              </a:rPr>
              <a:t>Forward Current: 30mA</a:t>
            </a:r>
          </a:p>
          <a:p>
            <a:r>
              <a:rPr lang="en-US" dirty="0">
                <a:latin typeface="Times New Roman" pitchFamily="18" charset="0"/>
                <a:cs typeface="Times New Roman" pitchFamily="18" charset="0"/>
              </a:rPr>
              <a:t>Wavelengths : 625nm</a:t>
            </a:r>
          </a:p>
        </p:txBody>
      </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39937" name="Rectangle 1"/>
          <p:cNvSpPr>
            <a:spLocks noChangeArrowheads="1"/>
          </p:cNvSpPr>
          <p:nvPr/>
        </p:nvSpPr>
        <p:spPr bwMode="auto">
          <a:xfrm>
            <a:off x="0" y="1524000"/>
            <a:ext cx="213391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0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8.</a:t>
            </a:r>
            <a:r>
              <a:rPr kumimoji="0" lang="en-US" sz="2000" b="1" i="0" u="none" strike="noStrike" cap="none" normalizeH="0" dirty="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Buzzer</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6" name="Picture 5"/>
          <p:cNvPicPr/>
          <p:nvPr/>
        </p:nvPicPr>
        <p:blipFill>
          <a:blip r:embed="rId3"/>
          <a:srcRect/>
          <a:stretch>
            <a:fillRect/>
          </a:stretch>
        </p:blipFill>
        <p:spPr bwMode="auto">
          <a:xfrm>
            <a:off x="990602" y="2209800"/>
            <a:ext cx="1344295" cy="1276710"/>
          </a:xfrm>
          <a:prstGeom prst="rect">
            <a:avLst/>
          </a:prstGeom>
          <a:noFill/>
          <a:ln w="9525">
            <a:noFill/>
            <a:miter lim="800000"/>
            <a:headEnd/>
            <a:tailEnd/>
          </a:ln>
        </p:spPr>
      </p:pic>
      <p:sp>
        <p:nvSpPr>
          <p:cNvPr id="7" name="TextBox 6"/>
          <p:cNvSpPr txBox="1"/>
          <p:nvPr/>
        </p:nvSpPr>
        <p:spPr>
          <a:xfrm>
            <a:off x="3917961" y="2057400"/>
            <a:ext cx="3728906" cy="923330"/>
          </a:xfrm>
          <a:prstGeom prst="rect">
            <a:avLst/>
          </a:prstGeom>
          <a:noFill/>
        </p:spPr>
        <p:txBody>
          <a:bodyPr wrap="none" rtlCol="0">
            <a:spAutoFit/>
          </a:bodyPr>
          <a:lstStyle/>
          <a:p>
            <a:r>
              <a:rPr lang="en-US" b="1" dirty="0">
                <a:latin typeface="Times New Roman" pitchFamily="18" charset="0"/>
                <a:cs typeface="Times New Roman" pitchFamily="18" charset="0"/>
              </a:rPr>
              <a:t>Specifications:</a:t>
            </a:r>
          </a:p>
          <a:p>
            <a:r>
              <a:rPr lang="en-US" dirty="0"/>
              <a:t>Supply Voltage : 5V</a:t>
            </a:r>
          </a:p>
          <a:p>
            <a:r>
              <a:rPr lang="en-US" dirty="0"/>
              <a:t>Sound frequency range : 1 to 7 kHz</a:t>
            </a:r>
            <a:endParaRPr lang="en-US" b="1" dirty="0">
              <a:latin typeface="Times New Roman" pitchFamily="18" charset="0"/>
              <a:cs typeface="Times New Roman" pitchFamily="18" charset="0"/>
            </a:endParaRPr>
          </a:p>
        </p:txBody>
      </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itle 1"/>
          <p:cNvSpPr txBox="1">
            <a:spLocks/>
          </p:cNvSpPr>
          <p:nvPr/>
        </p:nvSpPr>
        <p:spPr>
          <a:xfrm>
            <a:off x="609600" y="1371600"/>
            <a:ext cx="7772400" cy="5334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RESULT</a:t>
            </a:r>
          </a:p>
        </p:txBody>
      </p:sp>
      <p:pic>
        <p:nvPicPr>
          <p:cNvPr id="6" name="Picture 5"/>
          <p:cNvPicPr/>
          <p:nvPr/>
        </p:nvPicPr>
        <p:blipFill>
          <a:blip r:embed="rId3"/>
          <a:srcRect/>
          <a:stretch>
            <a:fillRect/>
          </a:stretch>
        </p:blipFill>
        <p:spPr bwMode="auto">
          <a:xfrm>
            <a:off x="685800" y="2819400"/>
            <a:ext cx="3276600" cy="2209800"/>
          </a:xfrm>
          <a:prstGeom prst="rect">
            <a:avLst/>
          </a:prstGeom>
          <a:noFill/>
          <a:ln w="9525">
            <a:noFill/>
            <a:miter lim="800000"/>
            <a:headEnd/>
            <a:tailEnd/>
          </a:ln>
        </p:spPr>
      </p:pic>
      <p:pic>
        <p:nvPicPr>
          <p:cNvPr id="7" name="Picture 6"/>
          <p:cNvPicPr/>
          <p:nvPr/>
        </p:nvPicPr>
        <p:blipFill>
          <a:blip r:embed="rId4"/>
          <a:srcRect/>
          <a:stretch>
            <a:fillRect/>
          </a:stretch>
        </p:blipFill>
        <p:spPr bwMode="auto">
          <a:xfrm rot="5400000">
            <a:off x="5257800" y="2286000"/>
            <a:ext cx="2209799" cy="3276600"/>
          </a:xfrm>
          <a:prstGeom prst="rect">
            <a:avLst/>
          </a:prstGeom>
          <a:noFill/>
          <a:ln w="9525">
            <a:noFill/>
            <a:miter lim="800000"/>
            <a:headEnd/>
            <a:tailEnd/>
          </a:ln>
        </p:spPr>
      </p:pic>
      <p:sp>
        <p:nvSpPr>
          <p:cNvPr id="8" name="TextBox 7"/>
          <p:cNvSpPr txBox="1"/>
          <p:nvPr/>
        </p:nvSpPr>
        <p:spPr>
          <a:xfrm>
            <a:off x="685800" y="5029200"/>
            <a:ext cx="3200400" cy="261610"/>
          </a:xfrm>
          <a:prstGeom prst="rect">
            <a:avLst/>
          </a:prstGeom>
          <a:noFill/>
        </p:spPr>
        <p:txBody>
          <a:bodyPr wrap="square" rtlCol="0">
            <a:spAutoFit/>
          </a:bodyPr>
          <a:lstStyle/>
          <a:p>
            <a:pPr algn="ctr"/>
            <a:r>
              <a:rPr lang="en-US" sz="1100" dirty="0"/>
              <a:t>Front view of model</a:t>
            </a:r>
          </a:p>
        </p:txBody>
      </p:sp>
      <p:sp>
        <p:nvSpPr>
          <p:cNvPr id="9" name="TextBox 8"/>
          <p:cNvSpPr txBox="1"/>
          <p:nvPr/>
        </p:nvSpPr>
        <p:spPr>
          <a:xfrm>
            <a:off x="4800600" y="4996190"/>
            <a:ext cx="3200400" cy="261610"/>
          </a:xfrm>
          <a:prstGeom prst="rect">
            <a:avLst/>
          </a:prstGeom>
          <a:noFill/>
        </p:spPr>
        <p:txBody>
          <a:bodyPr wrap="square" rtlCol="0">
            <a:spAutoFit/>
          </a:bodyPr>
          <a:lstStyle/>
          <a:p>
            <a:pPr algn="ctr"/>
            <a:r>
              <a:rPr lang="en-US" sz="1100" dirty="0"/>
              <a:t>Top view of model</a:t>
            </a: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4" name="Straight Connector 3"/>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pic>
        <p:nvPicPr>
          <p:cNvPr id="7" name="image14.jpeg"/>
          <p:cNvPicPr/>
          <p:nvPr/>
        </p:nvPicPr>
        <p:blipFill>
          <a:blip r:embed="rId3" cstate="print"/>
          <a:stretch>
            <a:fillRect/>
          </a:stretch>
        </p:blipFill>
        <p:spPr>
          <a:xfrm>
            <a:off x="5257800" y="1828800"/>
            <a:ext cx="2743200" cy="3200400"/>
          </a:xfrm>
          <a:prstGeom prst="rect">
            <a:avLst/>
          </a:prstGeom>
        </p:spPr>
      </p:pic>
      <p:grpSp>
        <p:nvGrpSpPr>
          <p:cNvPr id="12" name="Group 11"/>
          <p:cNvGrpSpPr/>
          <p:nvPr/>
        </p:nvGrpSpPr>
        <p:grpSpPr>
          <a:xfrm>
            <a:off x="1143000" y="1828800"/>
            <a:ext cx="2514600" cy="3200400"/>
            <a:chOff x="2819400" y="1295400"/>
            <a:chExt cx="1863287" cy="2517775"/>
          </a:xfrm>
        </p:grpSpPr>
        <p:pic>
          <p:nvPicPr>
            <p:cNvPr id="6" name="image13.jpeg"/>
            <p:cNvPicPr/>
            <p:nvPr/>
          </p:nvPicPr>
          <p:blipFill>
            <a:blip r:embed="rId4" cstate="print"/>
            <a:stretch>
              <a:fillRect/>
            </a:stretch>
          </p:blipFill>
          <p:spPr>
            <a:xfrm>
              <a:off x="2819400" y="1295400"/>
              <a:ext cx="1863287" cy="2349063"/>
            </a:xfrm>
            <a:prstGeom prst="rect">
              <a:avLst/>
            </a:prstGeom>
          </p:spPr>
        </p:pic>
        <p:sp>
          <p:nvSpPr>
            <p:cNvPr id="43010" name="Text Box 2"/>
            <p:cNvSpPr txBox="1">
              <a:spLocks noChangeArrowheads="1"/>
            </p:cNvSpPr>
            <p:nvPr/>
          </p:nvSpPr>
          <p:spPr bwMode="auto">
            <a:xfrm>
              <a:off x="2819400" y="3581400"/>
              <a:ext cx="1852612" cy="231775"/>
            </a:xfrm>
            <a:prstGeom prst="rect">
              <a:avLst/>
            </a:prstGeom>
            <a:solidFill>
              <a:srgbClr val="0D0D0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dirty="0">
                  <a:ln>
                    <a:noFill/>
                  </a:ln>
                  <a:solidFill>
                    <a:srgbClr val="FF0000"/>
                  </a:solidFill>
                  <a:effectLst/>
                  <a:latin typeface="Calibri" pitchFamily="34" charset="0"/>
                  <a:cs typeface="Arial" pitchFamily="34" charset="0"/>
                </a:rPr>
                <a:t>Testing Drowsiness Sensor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13" name="TextBox 12"/>
          <p:cNvSpPr txBox="1"/>
          <p:nvPr/>
        </p:nvSpPr>
        <p:spPr>
          <a:xfrm>
            <a:off x="914400" y="5105400"/>
            <a:ext cx="3200400" cy="261610"/>
          </a:xfrm>
          <a:prstGeom prst="rect">
            <a:avLst/>
          </a:prstGeom>
          <a:noFill/>
        </p:spPr>
        <p:txBody>
          <a:bodyPr wrap="square" rtlCol="0">
            <a:spAutoFit/>
          </a:bodyPr>
          <a:lstStyle/>
          <a:p>
            <a:pPr algn="ctr"/>
            <a:r>
              <a:rPr lang="en-US" sz="1100" dirty="0"/>
              <a:t>Drowsiness  Testing</a:t>
            </a:r>
          </a:p>
        </p:txBody>
      </p:sp>
      <p:sp>
        <p:nvSpPr>
          <p:cNvPr id="14" name="TextBox 13"/>
          <p:cNvSpPr txBox="1"/>
          <p:nvPr/>
        </p:nvSpPr>
        <p:spPr>
          <a:xfrm>
            <a:off x="4953000" y="5029200"/>
            <a:ext cx="3200400" cy="430887"/>
          </a:xfrm>
          <a:prstGeom prst="rect">
            <a:avLst/>
          </a:prstGeom>
          <a:noFill/>
        </p:spPr>
        <p:txBody>
          <a:bodyPr wrap="square" rtlCol="0">
            <a:spAutoFit/>
          </a:bodyPr>
          <a:lstStyle/>
          <a:p>
            <a:pPr algn="ctr"/>
            <a:r>
              <a:rPr lang="en-US" sz="1100" dirty="0"/>
              <a:t>Drowsiness  has been  detected  and  vehicle  has went  into auto driving  mode</a:t>
            </a:r>
          </a:p>
        </p:txBody>
      </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914400" y="304800"/>
            <a:ext cx="2209800" cy="2514600"/>
          </a:xfrm>
          <a:prstGeom prst="rect">
            <a:avLst/>
          </a:prstGeom>
          <a:noFill/>
          <a:ln w="9525">
            <a:noFill/>
            <a:miter lim="800000"/>
            <a:headEnd/>
            <a:tailEnd/>
          </a:ln>
        </p:spPr>
      </p:pic>
      <p:pic>
        <p:nvPicPr>
          <p:cNvPr id="3" name="image15.jpeg"/>
          <p:cNvPicPr/>
          <p:nvPr/>
        </p:nvPicPr>
        <p:blipFill>
          <a:blip r:embed="rId3" cstate="print"/>
          <a:stretch>
            <a:fillRect/>
          </a:stretch>
        </p:blipFill>
        <p:spPr>
          <a:xfrm>
            <a:off x="914400" y="3276600"/>
            <a:ext cx="2209800" cy="2667000"/>
          </a:xfrm>
          <a:prstGeom prst="rect">
            <a:avLst/>
          </a:prstGeom>
        </p:spPr>
      </p:pic>
      <p:pic>
        <p:nvPicPr>
          <p:cNvPr id="4" name="Picture 3"/>
          <p:cNvPicPr/>
          <p:nvPr/>
        </p:nvPicPr>
        <p:blipFill>
          <a:blip r:embed="rId4"/>
          <a:srcRect/>
          <a:stretch>
            <a:fillRect/>
          </a:stretch>
        </p:blipFill>
        <p:spPr bwMode="auto">
          <a:xfrm>
            <a:off x="5486400" y="304800"/>
            <a:ext cx="2209800" cy="2438400"/>
          </a:xfrm>
          <a:prstGeom prst="rect">
            <a:avLst/>
          </a:prstGeom>
          <a:noFill/>
          <a:ln w="9525">
            <a:noFill/>
            <a:miter lim="800000"/>
            <a:headEnd/>
            <a:tailEnd/>
          </a:ln>
        </p:spPr>
      </p:pic>
      <p:sp>
        <p:nvSpPr>
          <p:cNvPr id="5" name="TextBox 4"/>
          <p:cNvSpPr txBox="1"/>
          <p:nvPr/>
        </p:nvSpPr>
        <p:spPr>
          <a:xfrm>
            <a:off x="304800" y="2819400"/>
            <a:ext cx="3352800" cy="261610"/>
          </a:xfrm>
          <a:prstGeom prst="rect">
            <a:avLst/>
          </a:prstGeom>
          <a:noFill/>
        </p:spPr>
        <p:txBody>
          <a:bodyPr wrap="square" rtlCol="0">
            <a:spAutoFit/>
          </a:bodyPr>
          <a:lstStyle/>
          <a:p>
            <a:pPr algn="ctr"/>
            <a:r>
              <a:rPr lang="en-US" sz="1100" dirty="0"/>
              <a:t>When obstacle is at left, vehicle moves forward</a:t>
            </a:r>
          </a:p>
        </p:txBody>
      </p:sp>
      <p:sp>
        <p:nvSpPr>
          <p:cNvPr id="6" name="TextBox 5"/>
          <p:cNvSpPr txBox="1"/>
          <p:nvPr/>
        </p:nvSpPr>
        <p:spPr>
          <a:xfrm>
            <a:off x="4876800" y="2786390"/>
            <a:ext cx="3352800" cy="261610"/>
          </a:xfrm>
          <a:prstGeom prst="rect">
            <a:avLst/>
          </a:prstGeom>
          <a:noFill/>
        </p:spPr>
        <p:txBody>
          <a:bodyPr wrap="square" rtlCol="0">
            <a:spAutoFit/>
          </a:bodyPr>
          <a:lstStyle/>
          <a:p>
            <a:pPr algn="ctr"/>
            <a:r>
              <a:rPr lang="en-US" sz="1100" dirty="0"/>
              <a:t>When obstacle is at  front, vehicle moves  left</a:t>
            </a:r>
          </a:p>
        </p:txBody>
      </p:sp>
      <p:sp>
        <p:nvSpPr>
          <p:cNvPr id="7" name="TextBox 6"/>
          <p:cNvSpPr txBox="1"/>
          <p:nvPr/>
        </p:nvSpPr>
        <p:spPr>
          <a:xfrm>
            <a:off x="228600" y="5943600"/>
            <a:ext cx="3352800" cy="430887"/>
          </a:xfrm>
          <a:prstGeom prst="rect">
            <a:avLst/>
          </a:prstGeom>
          <a:noFill/>
        </p:spPr>
        <p:txBody>
          <a:bodyPr wrap="square" rtlCol="0">
            <a:spAutoFit/>
          </a:bodyPr>
          <a:lstStyle/>
          <a:p>
            <a:pPr algn="ctr"/>
            <a:r>
              <a:rPr lang="en-US" sz="1100" dirty="0"/>
              <a:t>When obstacles are at both  directions,  the  engine  stops</a:t>
            </a:r>
          </a:p>
        </p:txBody>
      </p:sp>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13_54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762000"/>
            <a:ext cx="8263467" cy="4648200"/>
          </a:xfrm>
          <a:prstGeom prst="rect">
            <a:avLst/>
          </a:prstGeom>
        </p:spPr>
      </p:pic>
    </p:spTree>
    <p:extLst>
      <p:ext uri="{BB962C8B-B14F-4D97-AF65-F5344CB8AC3E}">
        <p14:creationId xmlns:p14="http://schemas.microsoft.com/office/powerpoint/2010/main" val="3674984070"/>
      </p:ext>
    </p:extLst>
  </p:cSld>
  <p:clrMapOvr>
    <a:masterClrMapping/>
  </p:clrMapOvr>
  <p:transition spd="slow">
    <p:comb/>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44033" name="Rectangle 1"/>
          <p:cNvSpPr>
            <a:spLocks noChangeArrowheads="1"/>
          </p:cNvSpPr>
          <p:nvPr/>
        </p:nvSpPr>
        <p:spPr bwMode="auto">
          <a:xfrm>
            <a:off x="609600" y="1676400"/>
            <a:ext cx="8077200" cy="1323439"/>
          </a:xfrm>
          <a:prstGeom prst="rect">
            <a:avLst/>
          </a:prstGeom>
          <a:noFill/>
          <a:ln w="9525">
            <a:noFill/>
            <a:miter lim="800000"/>
            <a:headEnd/>
            <a:tailEnd/>
          </a:ln>
          <a:effectLst/>
        </p:spPr>
        <p:txBody>
          <a:bodyPr vert="horz" wrap="square" lIns="193614" tIns="0" rIns="231702"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200" b="1" i="0" u="sng" strike="noStrike" cap="none" normalizeH="0" baseline="0" dirty="0">
              <a:ln>
                <a:noFill/>
              </a:ln>
              <a:solidFill>
                <a:srgbClr val="000000"/>
              </a:solidFill>
              <a:effectLst/>
              <a:latin typeface="Arial" pitchFamily="34" charset="0"/>
              <a:ea typeface="Calibri" pitchFamily="34" charset="0"/>
              <a:cs typeface="Calibri" pitchFamily="34" charset="0"/>
            </a:endParaRPr>
          </a:p>
          <a:p>
            <a:pPr marL="166688" marR="0" lvl="0" indent="-166688"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The risk of road accidents is reduced</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166688" marR="0" lvl="0" indent="-166688"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Parks the vehicle automatically</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166688" marR="0" lvl="0" indent="-166688"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The system is very much dependable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166688" marR="0" lvl="0" indent="-166688"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Useful in mega-cities where people are constantly subjected to late-night driving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Title 1"/>
          <p:cNvSpPr txBox="1">
            <a:spLocks/>
          </p:cNvSpPr>
          <p:nvPr/>
        </p:nvSpPr>
        <p:spPr>
          <a:xfrm>
            <a:off x="0" y="1457326"/>
            <a:ext cx="91440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ADVANTAGES</a:t>
            </a:r>
          </a:p>
        </p:txBody>
      </p:sp>
      <p:sp>
        <p:nvSpPr>
          <p:cNvPr id="7" name="Title 1"/>
          <p:cNvSpPr txBox="1">
            <a:spLocks/>
          </p:cNvSpPr>
          <p:nvPr/>
        </p:nvSpPr>
        <p:spPr>
          <a:xfrm>
            <a:off x="0" y="3590925"/>
            <a:ext cx="91440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DISADVANTAGES</a:t>
            </a:r>
          </a:p>
        </p:txBody>
      </p:sp>
      <p:sp>
        <p:nvSpPr>
          <p:cNvPr id="8" name="Rectangle 1"/>
          <p:cNvSpPr>
            <a:spLocks noChangeArrowheads="1"/>
          </p:cNvSpPr>
          <p:nvPr/>
        </p:nvSpPr>
        <p:spPr bwMode="auto">
          <a:xfrm>
            <a:off x="533400" y="4180344"/>
            <a:ext cx="7391400" cy="2185214"/>
          </a:xfrm>
          <a:prstGeom prst="rect">
            <a:avLst/>
          </a:prstGeom>
          <a:noFill/>
          <a:ln w="9525">
            <a:noFill/>
            <a:miter lim="800000"/>
            <a:headEnd/>
            <a:tailEnd/>
          </a:ln>
          <a:effectLst/>
        </p:spPr>
        <p:txBody>
          <a:bodyPr vert="horz" wrap="square" lIns="193614" tIns="0" rIns="231702" bIns="0" numCol="1" anchor="ctr" anchorCtr="0" compatLnSpc="1">
            <a:prstTxWarp prst="textNoShape">
              <a:avLst/>
            </a:prstTxWarp>
            <a:spAutoFit/>
          </a:bodyPr>
          <a:lstStyle/>
          <a:p>
            <a:pPr marL="166688" lvl="0" indent="-119063">
              <a:buFont typeface="Arial" pitchFamily="34" charset="0"/>
              <a:buChar char="•"/>
            </a:pPr>
            <a:r>
              <a:rPr lang="en-IN" sz="1600" dirty="0">
                <a:latin typeface="Times New Roman" pitchFamily="18" charset="0"/>
                <a:cs typeface="Times New Roman" pitchFamily="18" charset="0"/>
              </a:rPr>
              <a:t>There is a risk of fake alarms: If the driver unintentionally closes his eyes for a    slightly longer time he will be considered as sleepy. If alcohol sensor senses any alcoholic item such as hand sanitizer, the driver will be considered as drunk.  </a:t>
            </a:r>
            <a:endParaRPr lang="en-US" sz="1600" dirty="0">
              <a:latin typeface="Times New Roman" pitchFamily="18" charset="0"/>
              <a:cs typeface="Times New Roman" pitchFamily="18" charset="0"/>
            </a:endParaRPr>
          </a:p>
          <a:p>
            <a:pPr marL="166688" lvl="0" indent="-119063">
              <a:buFont typeface="Arial" pitchFamily="34" charset="0"/>
              <a:buChar char="•"/>
            </a:pPr>
            <a:r>
              <a:rPr lang="en-IN" sz="1600" dirty="0">
                <a:latin typeface="Times New Roman" pitchFamily="18" charset="0"/>
                <a:cs typeface="Times New Roman" pitchFamily="18" charset="0"/>
              </a:rPr>
              <a:t>It can lead to accidents if IR sensors are damaged or their connection gets loose. </a:t>
            </a:r>
            <a:endParaRPr lang="en-US" sz="1600" dirty="0">
              <a:latin typeface="Times New Roman" pitchFamily="18" charset="0"/>
              <a:cs typeface="Times New Roman" pitchFamily="18" charset="0"/>
            </a:endParaRPr>
          </a:p>
          <a:p>
            <a:pPr marL="166688" lvl="0" indent="-119063">
              <a:buFont typeface="Arial" pitchFamily="34" charset="0"/>
              <a:buChar char="•"/>
            </a:pPr>
            <a:r>
              <a:rPr lang="en-IN" sz="1600" dirty="0">
                <a:latin typeface="Times New Roman" pitchFamily="18" charset="0"/>
                <a:cs typeface="Times New Roman" pitchFamily="18" charset="0"/>
              </a:rPr>
              <a:t>As this is a dependable system, there is a possibility that the number of people who drink and drive may increase.  </a:t>
            </a:r>
            <a:endParaRPr lang="en-US" sz="1600" dirty="0">
              <a:latin typeface="Times New Roman" pitchFamily="18" charset="0"/>
              <a:cs typeface="Times New Roman" pitchFamily="18" charset="0"/>
            </a:endParaRPr>
          </a:p>
          <a:p>
            <a:endParaRPr lang="en-US" sz="2400" dirty="0"/>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200" b="1" i="0" u="sng" strike="noStrike" cap="none" normalizeH="0" baseline="0" dirty="0">
              <a:ln>
                <a:noFill/>
              </a:ln>
              <a:solidFill>
                <a:srgbClr val="000000"/>
              </a:solidFill>
              <a:effectLst/>
              <a:latin typeface="Arial" pitchFamily="34" charset="0"/>
              <a:ea typeface="Calibri" pitchFamily="34" charset="0"/>
              <a:cs typeface="Calibri" pitchFamily="34" charset="0"/>
            </a:endParaRPr>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itle 1"/>
          <p:cNvSpPr txBox="1">
            <a:spLocks/>
          </p:cNvSpPr>
          <p:nvPr/>
        </p:nvSpPr>
        <p:spPr>
          <a:xfrm>
            <a:off x="457200" y="1447800"/>
            <a:ext cx="7772400" cy="1362075"/>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Contents</a:t>
            </a:r>
          </a:p>
        </p:txBody>
      </p:sp>
      <p:sp>
        <p:nvSpPr>
          <p:cNvPr id="6" name="Text Placeholder 2"/>
          <p:cNvSpPr txBox="1">
            <a:spLocks/>
          </p:cNvSpPr>
          <p:nvPr/>
        </p:nvSpPr>
        <p:spPr>
          <a:xfrm>
            <a:off x="457200" y="2286000"/>
            <a:ext cx="7772400" cy="1338262"/>
          </a:xfrm>
          <a:prstGeom prst="rect">
            <a:avLst/>
          </a:prstGeom>
        </p:spPr>
        <p:txBody>
          <a:bodyPr>
            <a:noAutofit/>
          </a:bodyPr>
          <a:lstStyle/>
          <a:p>
            <a:pPr marL="342900" lvl="0" indent="-342900">
              <a:spcBef>
                <a:spcPct val="20000"/>
              </a:spcBef>
              <a:buFont typeface="Arial" panose="020B0604020202020204" pitchFamily="34" charset="0"/>
              <a:buChar char="•"/>
              <a:defRPr/>
            </a:pPr>
            <a:r>
              <a:rPr lang="en-GB" dirty="0">
                <a:latin typeface="Times New Roman" panose="02020603050405020304" pitchFamily="18" charset="0"/>
                <a:cs typeface="Times New Roman" panose="02020603050405020304" pitchFamily="18" charset="0"/>
              </a:rPr>
              <a:t>Problem Statement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GB" dirty="0">
                <a:latin typeface="Times New Roman" panose="02020603050405020304" pitchFamily="18" charset="0"/>
                <a:cs typeface="Times New Roman" panose="02020603050405020304" pitchFamily="18" charset="0"/>
              </a:rPr>
              <a:t>Introduction</a:t>
            </a:r>
          </a:p>
          <a:p>
            <a:pPr marL="342900" indent="-342900">
              <a:spcBef>
                <a:spcPct val="20000"/>
              </a:spcBef>
              <a:buFont typeface="Arial" panose="020B0604020202020204" pitchFamily="34" charset="0"/>
              <a:buChar char="•"/>
              <a:defRPr/>
            </a:pPr>
            <a:r>
              <a:rPr lang="en-GB" dirty="0">
                <a:latin typeface="Times New Roman" panose="02020603050405020304" pitchFamily="18" charset="0"/>
                <a:cs typeface="Times New Roman" panose="02020603050405020304" pitchFamily="18" charset="0"/>
              </a:rPr>
              <a:t>Component</a:t>
            </a:r>
            <a:endPar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Block Diagram</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Circuit Diagram</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GB" dirty="0">
                <a:latin typeface="Times New Roman" panose="02020603050405020304" pitchFamily="18" charset="0"/>
                <a:cs typeface="Times New Roman" panose="02020603050405020304" pitchFamily="18" charset="0"/>
              </a:rPr>
              <a:t>Working</a:t>
            </a:r>
            <a:endPar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Result
Advantages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Disadvantages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Application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Future Scope</a:t>
            </a:r>
            <a:endPar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Conclusion</a:t>
            </a:r>
          </a:p>
        </p:txBody>
      </p:sp>
    </p:spTree>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Rectangle 4"/>
          <p:cNvSpPr/>
          <p:nvPr/>
        </p:nvSpPr>
        <p:spPr>
          <a:xfrm>
            <a:off x="685800" y="2076271"/>
            <a:ext cx="5016117" cy="1200329"/>
          </a:xfrm>
          <a:prstGeom prst="rect">
            <a:avLst/>
          </a:prstGeom>
        </p:spPr>
        <p:txBody>
          <a:bodyPr wrap="none">
            <a:spAutoFit/>
          </a:bodyPr>
          <a:lstStyle/>
          <a:p>
            <a:pPr>
              <a:buFont typeface="Arial" pitchFamily="34" charset="0"/>
              <a:buChar char="•"/>
            </a:pPr>
            <a:r>
              <a:rPr lang="en-IN" dirty="0">
                <a:latin typeface="Times New Roman" pitchFamily="18" charset="0"/>
                <a:cs typeface="Times New Roman" pitchFamily="18" charset="0"/>
              </a:rPr>
              <a:t>Reducing fatalities and injuries</a:t>
            </a:r>
          </a:p>
          <a:p>
            <a:pPr>
              <a:buFont typeface="Arial" pitchFamily="34" charset="0"/>
              <a:buChar char="•"/>
            </a:pPr>
            <a:r>
              <a:rPr lang="en-IN" dirty="0">
                <a:latin typeface="Times New Roman" pitchFamily="18" charset="0"/>
                <a:cs typeface="Times New Roman" pitchFamily="18" charset="0"/>
              </a:rPr>
              <a:t>Providing peace of mind for drivers and passengers</a:t>
            </a:r>
          </a:p>
          <a:p>
            <a:pPr>
              <a:buFont typeface="Arial" pitchFamily="34" charset="0"/>
              <a:buChar char="•"/>
            </a:pPr>
            <a:r>
              <a:rPr lang="en-IN" dirty="0">
                <a:latin typeface="Times New Roman" pitchFamily="18" charset="0"/>
                <a:cs typeface="Times New Roman" pitchFamily="18" charset="0"/>
              </a:rPr>
              <a:t>Insurance Companies</a:t>
            </a:r>
          </a:p>
          <a:p>
            <a:pPr>
              <a:buFont typeface="Arial" pitchFamily="34" charset="0"/>
              <a:buChar char="•"/>
            </a:pPr>
            <a:r>
              <a:rPr lang="en-IN" dirty="0">
                <a:latin typeface="Times New Roman" pitchFamily="18" charset="0"/>
                <a:cs typeface="Times New Roman" pitchFamily="18" charset="0"/>
              </a:rPr>
              <a:t>Commercial Fleets</a:t>
            </a:r>
            <a:endParaRPr lang="en-US" dirty="0">
              <a:latin typeface="Times New Roman" pitchFamily="18" charset="0"/>
              <a:cs typeface="Times New Roman" pitchFamily="18" charset="0"/>
            </a:endParaRPr>
          </a:p>
        </p:txBody>
      </p:sp>
      <p:sp>
        <p:nvSpPr>
          <p:cNvPr id="6" name="Title 1"/>
          <p:cNvSpPr txBox="1">
            <a:spLocks/>
          </p:cNvSpPr>
          <p:nvPr/>
        </p:nvSpPr>
        <p:spPr>
          <a:xfrm>
            <a:off x="0" y="1457327"/>
            <a:ext cx="9144000" cy="676274"/>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APPLICATIONS</a:t>
            </a:r>
          </a:p>
        </p:txBody>
      </p:sp>
      <p:sp>
        <p:nvSpPr>
          <p:cNvPr id="7" name="Rectangle 6"/>
          <p:cNvSpPr/>
          <p:nvPr/>
        </p:nvSpPr>
        <p:spPr>
          <a:xfrm>
            <a:off x="685800" y="4514671"/>
            <a:ext cx="3560655" cy="1200329"/>
          </a:xfrm>
          <a:prstGeom prst="rect">
            <a:avLst/>
          </a:prstGeom>
        </p:spPr>
        <p:txBody>
          <a:bodyPr wrap="none">
            <a:spAutoFit/>
          </a:bodyPr>
          <a:lstStyle/>
          <a:p>
            <a:pPr>
              <a:buFont typeface="Arial" pitchFamily="34" charset="0"/>
              <a:buChar char="•"/>
            </a:pPr>
            <a:r>
              <a:rPr lang="en-IN" dirty="0">
                <a:latin typeface="Times New Roman" pitchFamily="18" charset="0"/>
                <a:cs typeface="Times New Roman" pitchFamily="18" charset="0"/>
              </a:rPr>
              <a:t>Incorporating Artificial Intelligence</a:t>
            </a:r>
          </a:p>
          <a:p>
            <a:pPr>
              <a:buFont typeface="Arial" pitchFamily="34" charset="0"/>
              <a:buChar char="•"/>
            </a:pPr>
            <a:r>
              <a:rPr lang="en-IN" dirty="0">
                <a:latin typeface="Times New Roman" pitchFamily="18" charset="0"/>
                <a:cs typeface="Times New Roman" pitchFamily="18" charset="0"/>
              </a:rPr>
              <a:t>Personalization</a:t>
            </a:r>
          </a:p>
          <a:p>
            <a:pPr>
              <a:buFont typeface="Arial" pitchFamily="34" charset="0"/>
              <a:buChar char="•"/>
            </a:pPr>
            <a:r>
              <a:rPr lang="en-IN" dirty="0">
                <a:latin typeface="Times New Roman" pitchFamily="18" charset="0"/>
                <a:cs typeface="Times New Roman" pitchFamily="18" charset="0"/>
              </a:rPr>
              <a:t>Improved Sensors</a:t>
            </a:r>
          </a:p>
          <a:p>
            <a:pPr>
              <a:buFont typeface="Arial" pitchFamily="34" charset="0"/>
              <a:buChar char="•"/>
            </a:pPr>
            <a:r>
              <a:rPr lang="en-IN" dirty="0">
                <a:latin typeface="Times New Roman" pitchFamily="18" charset="0"/>
                <a:cs typeface="Times New Roman" pitchFamily="18" charset="0"/>
              </a:rPr>
              <a:t>Remote Monitoring</a:t>
            </a:r>
            <a:endParaRPr lang="en-US" dirty="0">
              <a:latin typeface="Times New Roman" pitchFamily="18" charset="0"/>
              <a:cs typeface="Times New Roman" pitchFamily="18" charset="0"/>
            </a:endParaRPr>
          </a:p>
        </p:txBody>
      </p:sp>
      <p:sp>
        <p:nvSpPr>
          <p:cNvPr id="8" name="Title 1"/>
          <p:cNvSpPr txBox="1">
            <a:spLocks/>
          </p:cNvSpPr>
          <p:nvPr/>
        </p:nvSpPr>
        <p:spPr>
          <a:xfrm>
            <a:off x="0" y="3819526"/>
            <a:ext cx="9144000" cy="676274"/>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FUTURE </a:t>
            </a:r>
            <a:r>
              <a:rPr kumimoji="0" lang="en-US" sz="2800" b="1" i="0" u="none" strike="noStrike" kern="1200" cap="none" spc="0" normalizeH="0" noProof="0" dirty="0">
                <a:ln>
                  <a:noFill/>
                </a:ln>
                <a:solidFill>
                  <a:srgbClr val="0070C0"/>
                </a:solidFill>
                <a:effectLst/>
                <a:uLnTx/>
                <a:uFillTx/>
                <a:latin typeface="Times New Roman" pitchFamily="18" charset="0"/>
                <a:ea typeface="+mj-ea"/>
                <a:cs typeface="Times New Roman" pitchFamily="18" charset="0"/>
              </a:rPr>
              <a:t> SCOPE</a:t>
            </a:r>
            <a:endPar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spTree>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133600"/>
            <a:ext cx="8229600" cy="3970318"/>
          </a:xfrm>
          <a:prstGeom prst="rect">
            <a:avLst/>
          </a:prstGeom>
        </p:spPr>
        <p:txBody>
          <a:bodyPr wrap="square" numCol="1">
            <a:spAutoFit/>
          </a:bodyPr>
          <a:lstStyle/>
          <a:p>
            <a:pPr algn="just"/>
            <a:r>
              <a:rPr lang="en-US" dirty="0">
                <a:latin typeface="Times New Roman" pitchFamily="18" charset="0"/>
                <a:cs typeface="Times New Roman" pitchFamily="18" charset="0"/>
              </a:rPr>
              <a:t>	The Accident Prevention system developed using an Eye Blinking Sensor and Alcohol Detector has been successfully implemented. This device is capable of detecting alcohol levels and drowsiness in drivers , and can be easily installed in vehicles, making it a highly useful safety feature. It has the potential to significantly reduce the number of accidents caused by drunk or drowsy drivers by auto-driving the vehicle to some extent and park the vehicle to left side of the road. </a:t>
            </a:r>
          </a:p>
          <a:p>
            <a:pPr algn="just"/>
            <a:r>
              <a:rPr lang="en-US" dirty="0">
                <a:latin typeface="Times New Roman" pitchFamily="18" charset="0"/>
                <a:cs typeface="Times New Roman" pitchFamily="18" charset="0"/>
              </a:rPr>
              <a:t>	By using a microcontroller, the system has been programmed to include both an alcohol sensor and an eye blinking sensor, providing a comprehensive safety </a:t>
            </a:r>
            <a:r>
              <a:rPr lang="en-US" dirty="0" err="1">
                <a:latin typeface="Times New Roman" pitchFamily="18" charset="0"/>
                <a:cs typeface="Times New Roman" pitchFamily="18" charset="0"/>
              </a:rPr>
              <a:t>solution.In</a:t>
            </a:r>
            <a:r>
              <a:rPr lang="en-US" dirty="0">
                <a:latin typeface="Times New Roman" pitchFamily="18" charset="0"/>
                <a:cs typeface="Times New Roman" pitchFamily="18" charset="0"/>
              </a:rPr>
              <a:t> essence, this project is a significant step towards enhancing road safety and improving the overall safety of public spaces. Its success highlights the importance of using advanced technology to mitigate the risk of accidents caused by impaired drivers, and it has the potential to save numerous lives in the process.</a:t>
            </a:r>
          </a:p>
          <a:p>
            <a:r>
              <a:rPr lang="en-US" dirty="0"/>
              <a:t> </a:t>
            </a:r>
          </a:p>
          <a:p>
            <a:endParaRPr lang="en-US" dirty="0"/>
          </a:p>
        </p:txBody>
      </p:sp>
      <p:pic>
        <p:nvPicPr>
          <p:cNvPr id="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4" name="Straight Connector 3"/>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6" name="Title 1"/>
          <p:cNvSpPr txBox="1">
            <a:spLocks/>
          </p:cNvSpPr>
          <p:nvPr/>
        </p:nvSpPr>
        <p:spPr>
          <a:xfrm>
            <a:off x="0" y="1457327"/>
            <a:ext cx="9144000" cy="676274"/>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rPr>
              <a:t>CONCLUSION</a:t>
            </a:r>
          </a:p>
        </p:txBody>
      </p:sp>
    </p:spTree>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066800"/>
            <a:ext cx="4332834" cy="4876800"/>
          </a:xfrm>
          <a:prstGeom prst="rect">
            <a:avLst/>
          </a:prstGeom>
        </p:spPr>
      </p:pic>
    </p:spTree>
    <p:extLst>
      <p:ext uri="{BB962C8B-B14F-4D97-AF65-F5344CB8AC3E}">
        <p14:creationId xmlns:p14="http://schemas.microsoft.com/office/powerpoint/2010/main" val="523483397"/>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extBox 4"/>
          <p:cNvSpPr txBox="1"/>
          <p:nvPr/>
        </p:nvSpPr>
        <p:spPr>
          <a:xfrm>
            <a:off x="533400" y="2438400"/>
            <a:ext cx="8153400" cy="2031325"/>
          </a:xfrm>
          <a:prstGeom prst="rect">
            <a:avLst/>
          </a:prstGeom>
          <a:noFill/>
        </p:spPr>
        <p:txBody>
          <a:bodyPr wrap="square" rtlCol="0">
            <a:spAutoFit/>
          </a:bodyPr>
          <a:lstStyle/>
          <a:p>
            <a:pPr algn="just"/>
            <a:r>
              <a:rPr lang="en-IN" dirty="0"/>
              <a:t>	Road accidents are a serious problem that affects people worldwide. Some major reasons for road accidents are drowsiness and alcohol consumption while driving. Road accidents are one of the major public security issues that results in significant loss of life, property damage, and economic costs. To address this problem, there is a need for reliable and effective accident prevention systems that can detect signs of driver fatigue and impairment and take appropriate action to prevent accidents.</a:t>
            </a:r>
            <a:endParaRPr lang="en-US" dirty="0"/>
          </a:p>
        </p:txBody>
      </p:sp>
      <p:sp>
        <p:nvSpPr>
          <p:cNvPr id="6" name="Title 1"/>
          <p:cNvSpPr txBox="1">
            <a:spLocks/>
          </p:cNvSpPr>
          <p:nvPr/>
        </p:nvSpPr>
        <p:spPr>
          <a:xfrm>
            <a:off x="609600" y="1524001"/>
            <a:ext cx="77724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b="1" dirty="0">
                <a:solidFill>
                  <a:srgbClr val="0070C0"/>
                </a:solidFill>
                <a:latin typeface="Times New Roman" pitchFamily="18" charset="0"/>
                <a:ea typeface="+mj-ea"/>
                <a:cs typeface="Times New Roman" pitchFamily="18" charset="0"/>
              </a:rPr>
              <a:t>PROBLEM  STATEMENT</a:t>
            </a:r>
            <a:endParaRPr kumimoji="0" lang="en-US" sz="36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itle 1"/>
          <p:cNvSpPr txBox="1">
            <a:spLocks/>
          </p:cNvSpPr>
          <p:nvPr/>
        </p:nvSpPr>
        <p:spPr>
          <a:xfrm>
            <a:off x="762000" y="1524001"/>
            <a:ext cx="77724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b="1" dirty="0">
                <a:solidFill>
                  <a:srgbClr val="0070C0"/>
                </a:solidFill>
                <a:latin typeface="Times New Roman" pitchFamily="18" charset="0"/>
                <a:ea typeface="+mj-ea"/>
                <a:cs typeface="Times New Roman" pitchFamily="18" charset="0"/>
              </a:rPr>
              <a:t>INTRODUCTION</a:t>
            </a:r>
            <a:endParaRPr kumimoji="0" lang="en-US" sz="36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sp>
        <p:nvSpPr>
          <p:cNvPr id="6" name="Title 1"/>
          <p:cNvSpPr txBox="1">
            <a:spLocks/>
          </p:cNvSpPr>
          <p:nvPr/>
        </p:nvSpPr>
        <p:spPr>
          <a:xfrm>
            <a:off x="762000" y="2371726"/>
            <a:ext cx="7772400" cy="1362075"/>
          </a:xfrm>
          <a:prstGeom prst="rect">
            <a:avLst/>
          </a:prstGeom>
        </p:spPr>
        <p:txBody>
          <a:bodyPr/>
          <a:lstStyle/>
          <a:p>
            <a:pPr algn="just">
              <a:spcBef>
                <a:spcPct val="0"/>
              </a:spcBef>
            </a:pPr>
            <a:r>
              <a:rPr lang="en-IN" dirty="0">
                <a:latin typeface="Times New Roman" pitchFamily="18" charset="0"/>
                <a:cs typeface="Times New Roman" pitchFamily="18" charset="0"/>
              </a:rPr>
              <a:t>	Road accidents are a serious problem that affects people worldwide. Some major reasons for road accidents are drowsiness and alcohol consumption while driving. To address this problem, there is a need for reliable and effective accident prevention systems that can detect signs of driver fatigue and impairment and take appropriate action to prevent accidents. By taking this into consideration we have designed a “Vehicle Accident Prevention System” for drunk and drowsy drivers. In</a:t>
            </a:r>
            <a:r>
              <a:rPr lang="en-IN" dirty="0"/>
              <a:t> this system, whenever the driver will lose his concentration due to intoxication or drowsiness, an alarm will ring to wake him up. And, the driver does not wake up, even after the alarm, the vehicle will work in auto-driving mode and  drive along the left side of the road and will be parked.</a:t>
            </a:r>
            <a:endParaRPr lang="en-IN" dirty="0">
              <a:latin typeface="Times New Roman" pitchFamily="18" charset="0"/>
              <a:cs typeface="Times New Roman" pitchFamily="18" charset="0"/>
            </a:endParaRPr>
          </a:p>
          <a:p>
            <a:pPr>
              <a:spcBef>
                <a:spcPct val="0"/>
              </a:spcBef>
            </a:pPr>
            <a:endParaRPr lang="en-US" sz="1400" dirty="0"/>
          </a:p>
          <a:p>
            <a:pPr lvl="0">
              <a:spcBef>
                <a:spcPct val="0"/>
              </a:spcBef>
            </a:pPr>
            <a:endParaRPr kumimoji="0" lang="en-US" sz="1400" b="0" i="0" u="none" strike="noStrike" kern="1200" cap="none" spc="0" normalizeH="0" baseline="0" noProof="0" dirty="0">
              <a:ln>
                <a:noFill/>
              </a:ln>
              <a:solidFill>
                <a:schemeClr val="accent1">
                  <a:lumMod val="75000"/>
                </a:schemeClr>
              </a:solidFill>
              <a:effectLst/>
              <a:uLnTx/>
              <a:uFillTx/>
              <a:latin typeface="Times New Roman" pitchFamily="18" charset="0"/>
              <a:ea typeface="+mj-ea"/>
              <a:cs typeface="Times New Roman" pitchFamily="18" charset="0"/>
            </a:endParaRPr>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pic>
        <p:nvPicPr>
          <p:cNvPr id="5" name="Picture 4"/>
          <p:cNvPicPr/>
          <p:nvPr/>
        </p:nvPicPr>
        <p:blipFill>
          <a:blip r:embed="rId3"/>
          <a:srcRect/>
          <a:stretch>
            <a:fillRect/>
          </a:stretch>
        </p:blipFill>
        <p:spPr bwMode="auto">
          <a:xfrm>
            <a:off x="1600200" y="2057400"/>
            <a:ext cx="6858000" cy="4038600"/>
          </a:xfrm>
          <a:prstGeom prst="rect">
            <a:avLst/>
          </a:prstGeom>
          <a:noFill/>
          <a:ln w="9525">
            <a:noFill/>
            <a:miter lim="800000"/>
            <a:headEnd/>
            <a:tailEnd/>
          </a:ln>
        </p:spPr>
      </p:pic>
      <p:sp>
        <p:nvSpPr>
          <p:cNvPr id="6" name="Title 1"/>
          <p:cNvSpPr txBox="1">
            <a:spLocks/>
          </p:cNvSpPr>
          <p:nvPr/>
        </p:nvSpPr>
        <p:spPr>
          <a:xfrm>
            <a:off x="0" y="1457326"/>
            <a:ext cx="91440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0070C0"/>
                </a:solidFill>
                <a:latin typeface="Times New Roman" pitchFamily="18" charset="0"/>
                <a:ea typeface="+mj-ea"/>
                <a:cs typeface="Times New Roman" pitchFamily="18" charset="0"/>
              </a:rPr>
              <a:t>BLOCK  DIAGRAM</a:t>
            </a:r>
            <a:endPar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itle 1"/>
          <p:cNvSpPr txBox="1">
            <a:spLocks/>
          </p:cNvSpPr>
          <p:nvPr/>
        </p:nvSpPr>
        <p:spPr>
          <a:xfrm>
            <a:off x="0" y="1269806"/>
            <a:ext cx="91440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0070C0"/>
                </a:solidFill>
                <a:latin typeface="Times New Roman" pitchFamily="18" charset="0"/>
                <a:ea typeface="+mj-ea"/>
                <a:cs typeface="Times New Roman" pitchFamily="18" charset="0"/>
              </a:rPr>
              <a:t>CIRCUIT  DIAGRAM</a:t>
            </a:r>
            <a:endParaRPr kumimoji="0" lang="en-US" sz="28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pic>
        <p:nvPicPr>
          <p:cNvPr id="6" name="Picture 5"/>
          <p:cNvPicPr/>
          <p:nvPr/>
        </p:nvPicPr>
        <p:blipFill>
          <a:blip r:embed="rId3"/>
          <a:srcRect/>
          <a:stretch>
            <a:fillRect/>
          </a:stretch>
        </p:blipFill>
        <p:spPr bwMode="auto">
          <a:xfrm>
            <a:off x="609600" y="1905000"/>
            <a:ext cx="7924800" cy="4343400"/>
          </a:xfrm>
          <a:prstGeom prst="rect">
            <a:avLst/>
          </a:prstGeom>
          <a:noFill/>
          <a:ln w="9525">
            <a:noFill/>
            <a:miter lim="800000"/>
            <a:headEnd/>
            <a:tailEnd/>
          </a:ln>
        </p:spPr>
      </p:pic>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sp>
        <p:nvSpPr>
          <p:cNvPr id="6" name="Rectangle 5"/>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cxnSp>
        <p:nvCxnSpPr>
          <p:cNvPr id="7" name="Straight Connector 6"/>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609600" y="2514600"/>
            <a:ext cx="7924800" cy="3970318"/>
          </a:xfrm>
          <a:prstGeom prst="rect">
            <a:avLst/>
          </a:prstGeom>
          <a:noFill/>
        </p:spPr>
        <p:txBody>
          <a:bodyPr wrap="square" rtlCol="0">
            <a:spAutoFit/>
          </a:bodyPr>
          <a:lstStyle/>
          <a:p>
            <a:r>
              <a:rPr lang="en-US" dirty="0"/>
              <a:t>Our project aims to prevent accidents caused by drunk driving and drowsiness while driving. The project uses sensors to measure drowsiness and alcohol levels in a driver. The drowsiness sensor consists of an IR transmitter and receiver. By default, the sensor has a very high output without receiving any signal. The IR transmitter sends infrared rays to the driver's eye, and the IR receiver detects the reflected rays to determine whether the driver's eye is open or closed. If the eye is closed, the output of the IR receiver is high, otherwise it is low. This allows us to detect when the driver's eyes are closing or opening. The alcohol detector measures the content of alcohol in the driver's breath and attempts to prevent drunk driving. The system uses a microcontroller, an alcohol detector, and a buzzer. Interrupts of the microcontroller, such as INTO for eye blink and INT1 for alcohol sensor, are used. </a:t>
            </a:r>
          </a:p>
          <a:p>
            <a:r>
              <a:rPr lang="en-US" dirty="0"/>
              <a:t> </a:t>
            </a:r>
          </a:p>
        </p:txBody>
      </p:sp>
      <p:sp>
        <p:nvSpPr>
          <p:cNvPr id="9" name="TextBox 8"/>
          <p:cNvSpPr txBox="1"/>
          <p:nvPr/>
        </p:nvSpPr>
        <p:spPr>
          <a:xfrm>
            <a:off x="1752600" y="1669528"/>
            <a:ext cx="5410200" cy="584775"/>
          </a:xfrm>
          <a:prstGeom prst="rect">
            <a:avLst/>
          </a:prstGeom>
          <a:noFill/>
        </p:spPr>
        <p:txBody>
          <a:bodyPr wrap="square" rtlCol="0">
            <a:spAutoFit/>
          </a:bodyPr>
          <a:lstStyle/>
          <a:p>
            <a:pPr algn="ctr"/>
            <a:r>
              <a:rPr lang="en-US" sz="3200" b="1" u="sng" dirty="0"/>
              <a:t>Working</a:t>
            </a:r>
            <a:endParaRPr lang="en-IN" sz="3200" b="1" u="sng" dirty="0"/>
          </a:p>
        </p:txBody>
      </p:sp>
    </p:spTree>
    <p:extLst>
      <p:ext uri="{BB962C8B-B14F-4D97-AF65-F5344CB8AC3E}">
        <p14:creationId xmlns:p14="http://schemas.microsoft.com/office/powerpoint/2010/main" val="2936190089"/>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057400"/>
            <a:ext cx="7467600" cy="3970318"/>
          </a:xfrm>
          <a:prstGeom prst="rect">
            <a:avLst/>
          </a:prstGeom>
          <a:noFill/>
        </p:spPr>
        <p:txBody>
          <a:bodyPr wrap="square" rtlCol="0">
            <a:spAutoFit/>
          </a:bodyPr>
          <a:lstStyle/>
          <a:p>
            <a:r>
              <a:rPr lang="en-US" dirty="0"/>
              <a:t>The output of the alcohol sensor is directly proportional to the content of alcohol consumed, and this output is given to a logic circuit to indicate an alarm. When the driver's eyes are closed for three seconds, an alarm is triggered. </a:t>
            </a:r>
          </a:p>
          <a:p>
            <a:r>
              <a:rPr lang="en-US" dirty="0"/>
              <a:t>The output of the sensors is then fed to the microcontroller for comparison. The sensor outputs are analog in nature, and they need to be converted into digital format. This is done by the analog-to-digital converter of the microcontroller unit. Additionally, we are introducing two IR sensors to detect obstacles in front and to the left of the vehicle. If the driver is drunk or drowsy, the vehicle will go into an auto-drive mode and park on the left side of the road. We are also using a parking LED for indication purposes. This way, we can prevent accidents caused by unconscious driving due to drowsiness or alcohol consumption. </a:t>
            </a:r>
            <a:endParaRPr lang="en-IN" dirty="0"/>
          </a:p>
          <a:p>
            <a:endParaRPr lang="en-IN" dirty="0"/>
          </a:p>
        </p:txBody>
      </p:sp>
      <p:pic>
        <p:nvPicPr>
          <p:cNvPr id="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sp>
        <p:nvSpPr>
          <p:cNvPr id="7" name="Rectangle 6"/>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cxnSp>
        <p:nvCxnSpPr>
          <p:cNvPr id="8" name="Straight Connector 7"/>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01906817"/>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61057"/>
            <a:ext cx="1752600" cy="876300"/>
          </a:xfrm>
          <a:prstGeom prst="rect">
            <a:avLst/>
          </a:prstGeom>
        </p:spPr>
      </p:pic>
      <p:cxnSp>
        <p:nvCxnSpPr>
          <p:cNvPr id="3" name="Straight Connector 2"/>
          <p:cNvCxnSpPr/>
          <p:nvPr/>
        </p:nvCxnSpPr>
        <p:spPr>
          <a:xfrm>
            <a:off x="152400" y="1219200"/>
            <a:ext cx="8839200" cy="1588"/>
          </a:xfrm>
          <a:prstGeom prst="line">
            <a:avLst/>
          </a:prstGeom>
        </p:spPr>
        <p:style>
          <a:lnRef idx="3">
            <a:schemeClr val="accent3"/>
          </a:lnRef>
          <a:fillRef idx="0">
            <a:schemeClr val="accent3"/>
          </a:fillRef>
          <a:effectRef idx="2">
            <a:schemeClr val="accent3"/>
          </a:effectRef>
          <a:fontRef idx="minor">
            <a:schemeClr val="tx1"/>
          </a:fontRef>
        </p:style>
      </p:cxnSp>
      <p:sp>
        <p:nvSpPr>
          <p:cNvPr id="4" name="Rectangle 3"/>
          <p:cNvSpPr/>
          <p:nvPr/>
        </p:nvSpPr>
        <p:spPr>
          <a:xfrm>
            <a:off x="2133600" y="381000"/>
            <a:ext cx="6781800" cy="523220"/>
          </a:xfrm>
          <a:prstGeom prst="rect">
            <a:avLst/>
          </a:prstGeom>
        </p:spPr>
        <p:txBody>
          <a:bodyPr wrap="square">
            <a:spAutoFit/>
          </a:bodyPr>
          <a:lstStyle/>
          <a:p>
            <a:r>
              <a:rPr lang="en-IN" sz="1400" b="1" dirty="0">
                <a:solidFill>
                  <a:srgbClr val="0070C0"/>
                </a:solidFill>
                <a:latin typeface="Times New Roman" pitchFamily="18" charset="0"/>
                <a:cs typeface="Times New Roman" pitchFamily="18" charset="0"/>
              </a:rPr>
              <a:t>KOLHAPUR INSTITUTE OF TECHNOLOGY’S COLLEGE OF ENGINEERING KOLHAPUR </a:t>
            </a:r>
            <a:endParaRPr lang="en-US" sz="1400" dirty="0">
              <a:solidFill>
                <a:srgbClr val="0070C0"/>
              </a:solidFill>
              <a:latin typeface="Times New Roman" pitchFamily="18" charset="0"/>
              <a:cs typeface="Times New Roman" pitchFamily="18" charset="0"/>
            </a:endParaRPr>
          </a:p>
        </p:txBody>
      </p:sp>
      <p:sp>
        <p:nvSpPr>
          <p:cNvPr id="5" name="Title 1"/>
          <p:cNvSpPr txBox="1">
            <a:spLocks/>
          </p:cNvSpPr>
          <p:nvPr/>
        </p:nvSpPr>
        <p:spPr>
          <a:xfrm>
            <a:off x="609600" y="1524001"/>
            <a:ext cx="7772400" cy="13620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a:solidFill>
                  <a:srgbClr val="0070C0"/>
                </a:solidFill>
                <a:latin typeface="Times New Roman" pitchFamily="18" charset="0"/>
                <a:ea typeface="+mj-ea"/>
                <a:cs typeface="Times New Roman" pitchFamily="18" charset="0"/>
              </a:rPr>
              <a:t>HARDWARE COMPONENTS</a:t>
            </a:r>
            <a:endParaRPr kumimoji="0" lang="en-US" sz="3200" b="1" i="0" u="none" strike="noStrike" kern="1200" cap="none" spc="0" normalizeH="0" baseline="0" noProof="0" dirty="0">
              <a:ln>
                <a:noFill/>
              </a:ln>
              <a:solidFill>
                <a:srgbClr val="0070C0"/>
              </a:solidFill>
              <a:effectLst/>
              <a:uLnTx/>
              <a:uFillTx/>
              <a:latin typeface="Times New Roman" pitchFamily="18" charset="0"/>
              <a:ea typeface="+mj-ea"/>
              <a:cs typeface="Times New Roman" pitchFamily="18" charset="0"/>
            </a:endParaRPr>
          </a:p>
        </p:txBody>
      </p:sp>
      <p:sp>
        <p:nvSpPr>
          <p:cNvPr id="6" name="TextBox 5"/>
          <p:cNvSpPr txBox="1"/>
          <p:nvPr/>
        </p:nvSpPr>
        <p:spPr>
          <a:xfrm>
            <a:off x="685800" y="2438401"/>
            <a:ext cx="3384324" cy="2585323"/>
          </a:xfrm>
          <a:prstGeom prst="rect">
            <a:avLst/>
          </a:prstGeom>
          <a:noFill/>
        </p:spPr>
        <p:txBody>
          <a:bodyPr wrap="none" rtlCol="0">
            <a:spAutoFit/>
          </a:bodyPr>
          <a:lstStyle/>
          <a:p>
            <a:pPr marL="800100" lvl="1" indent="-342900">
              <a:buFont typeface="+mj-lt"/>
              <a:buAutoNum type="arabicPeriod"/>
            </a:pPr>
            <a:r>
              <a:rPr lang="en-US" dirty="0">
                <a:latin typeface="Times New Roman" pitchFamily="18" charset="0"/>
                <a:cs typeface="Times New Roman" pitchFamily="18" charset="0"/>
              </a:rPr>
              <a:t>AT89S52 Microcontroller</a:t>
            </a:r>
          </a:p>
          <a:p>
            <a:pPr marL="800100" lvl="1" indent="-342900">
              <a:buFont typeface="+mj-lt"/>
              <a:buAutoNum type="arabicPeriod"/>
            </a:pPr>
            <a:r>
              <a:rPr lang="en-US" dirty="0">
                <a:latin typeface="Times New Roman" pitchFamily="18" charset="0"/>
                <a:cs typeface="Times New Roman" pitchFamily="18" charset="0"/>
              </a:rPr>
              <a:t>Eye Blink sensor</a:t>
            </a:r>
          </a:p>
          <a:p>
            <a:pPr marL="800100" lvl="1" indent="-342900">
              <a:buFont typeface="+mj-lt"/>
              <a:buAutoNum type="arabicPeriod"/>
            </a:pPr>
            <a:r>
              <a:rPr lang="en-US" dirty="0">
                <a:latin typeface="Times New Roman" pitchFamily="18" charset="0"/>
                <a:cs typeface="Times New Roman" pitchFamily="18" charset="0"/>
              </a:rPr>
              <a:t>MQ-3Alcoholsensor</a:t>
            </a:r>
          </a:p>
          <a:p>
            <a:pPr marL="800100" lvl="1" indent="-342900">
              <a:buFont typeface="+mj-lt"/>
              <a:buAutoNum type="arabicPeriod"/>
            </a:pPr>
            <a:r>
              <a:rPr lang="en-US" dirty="0">
                <a:latin typeface="Times New Roman" pitchFamily="18" charset="0"/>
                <a:cs typeface="Times New Roman" pitchFamily="18" charset="0"/>
              </a:rPr>
              <a:t>IR sensors</a:t>
            </a:r>
          </a:p>
          <a:p>
            <a:pPr marL="800100" lvl="1" indent="-342900">
              <a:buFont typeface="+mj-lt"/>
              <a:buAutoNum type="arabicPeriod"/>
            </a:pPr>
            <a:r>
              <a:rPr lang="en-US" dirty="0">
                <a:latin typeface="Times New Roman" pitchFamily="18" charset="0"/>
                <a:cs typeface="Times New Roman" pitchFamily="18" charset="0"/>
              </a:rPr>
              <a:t>Gear motors</a:t>
            </a:r>
          </a:p>
          <a:p>
            <a:pPr marL="800100" lvl="1" indent="-342900">
              <a:buFont typeface="+mj-lt"/>
              <a:buAutoNum type="arabicPeriod"/>
            </a:pPr>
            <a:r>
              <a:rPr lang="en-US" dirty="0">
                <a:latin typeface="Times New Roman" pitchFamily="18" charset="0"/>
                <a:cs typeface="Times New Roman" pitchFamily="18" charset="0"/>
              </a:rPr>
              <a:t>Motor driver module</a:t>
            </a:r>
          </a:p>
          <a:p>
            <a:pPr marL="800100" lvl="1" indent="-342900">
              <a:buFont typeface="+mj-lt"/>
              <a:buAutoNum type="arabicPeriod"/>
            </a:pPr>
            <a:r>
              <a:rPr lang="en-US" dirty="0">
                <a:latin typeface="Times New Roman" pitchFamily="18" charset="0"/>
                <a:cs typeface="Times New Roman" pitchFamily="18" charset="0"/>
              </a:rPr>
              <a:t>LED</a:t>
            </a:r>
          </a:p>
          <a:p>
            <a:pPr marL="800100" lvl="1" indent="-342900">
              <a:buFont typeface="+mj-lt"/>
              <a:buAutoNum type="arabicPeriod"/>
            </a:pPr>
            <a:r>
              <a:rPr lang="en-US" dirty="0">
                <a:latin typeface="Times New Roman" pitchFamily="18" charset="0"/>
                <a:cs typeface="Times New Roman" pitchFamily="18" charset="0"/>
              </a:rPr>
              <a:t>Buzzer</a:t>
            </a:r>
          </a:p>
          <a:p>
            <a:endParaRPr lang="en-US" dirty="0"/>
          </a:p>
        </p:txBody>
      </p:sp>
    </p:spTree>
  </p:cSld>
  <p:clrMapOvr>
    <a:masterClrMapping/>
  </p:clrMapOvr>
  <p:transition spd="slow">
    <p:comb/>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467</TotalTime>
  <Words>958</Words>
  <Application>Microsoft Office PowerPoint</Application>
  <PresentationFormat>On-screen Show (4:3)</PresentationFormat>
  <Paragraphs>138</Paragraphs>
  <Slides>22</Slides>
  <Notes>1</Notes>
  <HiddenSlides>0</HiddenSlides>
  <MMClips>1</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Civic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ETC-Student</dc:creator>
  <cp:lastModifiedBy>Vrishal Chandawarkar</cp:lastModifiedBy>
  <cp:revision>43</cp:revision>
  <dcterms:created xsi:type="dcterms:W3CDTF">2006-08-16T00:00:00Z</dcterms:created>
  <dcterms:modified xsi:type="dcterms:W3CDTF">2025-02-01T18:44:24Z</dcterms:modified>
</cp:coreProperties>
</file>